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53" r:id="rId3"/>
    <p:sldId id="354" r:id="rId4"/>
    <p:sldId id="355" r:id="rId5"/>
    <p:sldId id="363" r:id="rId6"/>
    <p:sldId id="365" r:id="rId7"/>
    <p:sldId id="377" r:id="rId8"/>
    <p:sldId id="358" r:id="rId9"/>
    <p:sldId id="359" r:id="rId10"/>
    <p:sldId id="360" r:id="rId11"/>
    <p:sldId id="323" r:id="rId12"/>
    <p:sldId id="259" r:id="rId13"/>
    <p:sldId id="260" r:id="rId14"/>
    <p:sldId id="324" r:id="rId15"/>
    <p:sldId id="262" r:id="rId16"/>
    <p:sldId id="351" r:id="rId17"/>
    <p:sldId id="325" r:id="rId18"/>
    <p:sldId id="265" r:id="rId19"/>
    <p:sldId id="266" r:id="rId20"/>
    <p:sldId id="367" r:id="rId21"/>
    <p:sldId id="369" r:id="rId22"/>
    <p:sldId id="371" r:id="rId23"/>
    <p:sldId id="372" r:id="rId24"/>
    <p:sldId id="374" r:id="rId25"/>
    <p:sldId id="376" r:id="rId26"/>
    <p:sldId id="326" r:id="rId27"/>
    <p:sldId id="268" r:id="rId28"/>
    <p:sldId id="269" r:id="rId29"/>
    <p:sldId id="329" r:id="rId30"/>
    <p:sldId id="271" r:id="rId31"/>
    <p:sldId id="272" r:id="rId32"/>
    <p:sldId id="330" r:id="rId33"/>
    <p:sldId id="274" r:id="rId34"/>
    <p:sldId id="275" r:id="rId35"/>
    <p:sldId id="331" r:id="rId36"/>
    <p:sldId id="277" r:id="rId37"/>
    <p:sldId id="278" r:id="rId38"/>
    <p:sldId id="332" r:id="rId39"/>
    <p:sldId id="280" r:id="rId40"/>
    <p:sldId id="281" r:id="rId41"/>
    <p:sldId id="333" r:id="rId42"/>
    <p:sldId id="286" r:id="rId43"/>
    <p:sldId id="287" r:id="rId44"/>
    <p:sldId id="334" r:id="rId45"/>
    <p:sldId id="292" r:id="rId46"/>
    <p:sldId id="293" r:id="rId47"/>
    <p:sldId id="336" r:id="rId48"/>
    <p:sldId id="321" r:id="rId49"/>
    <p:sldId id="322" r:id="rId50"/>
    <p:sldId id="337" r:id="rId51"/>
    <p:sldId id="298" r:id="rId52"/>
    <p:sldId id="299" r:id="rId53"/>
    <p:sldId id="357" r:id="rId54"/>
    <p:sldId id="366" r:id="rId55"/>
    <p:sldId id="303" r:id="rId56"/>
    <p:sldId id="362" r:id="rId57"/>
    <p:sldId id="304" r:id="rId58"/>
    <p:sldId id="305" r:id="rId59"/>
    <p:sldId id="370" r:id="rId60"/>
    <p:sldId id="375" r:id="rId61"/>
    <p:sldId id="306" r:id="rId62"/>
    <p:sldId id="307" r:id="rId63"/>
    <p:sldId id="308" r:id="rId64"/>
    <p:sldId id="309" r:id="rId65"/>
    <p:sldId id="310" r:id="rId66"/>
    <p:sldId id="352" r:id="rId67"/>
    <p:sldId id="314" r:id="rId68"/>
    <p:sldId id="315" r:id="rId69"/>
    <p:sldId id="316" r:id="rId70"/>
    <p:sldId id="356" r:id="rId71"/>
    <p:sldId id="364" r:id="rId72"/>
    <p:sldId id="338" r:id="rId73"/>
    <p:sldId id="361" r:id="rId74"/>
    <p:sldId id="339" r:id="rId75"/>
    <p:sldId id="340" r:id="rId76"/>
    <p:sldId id="368" r:id="rId77"/>
    <p:sldId id="373" r:id="rId78"/>
    <p:sldId id="341" r:id="rId79"/>
    <p:sldId id="350" r:id="rId80"/>
    <p:sldId id="342" r:id="rId81"/>
    <p:sldId id="343" r:id="rId82"/>
    <p:sldId id="344" r:id="rId83"/>
    <p:sldId id="345" r:id="rId84"/>
    <p:sldId id="346" r:id="rId85"/>
    <p:sldId id="347" r:id="rId86"/>
    <p:sldId id="348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F815-04FF-4392-B4A8-40F62B719E1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7ED0-714E-432B-B067-9D3B5F17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7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slide" Target="slide7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slide" Target="slide7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slide" Target="slide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slide" Target="slide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slide" Target="slide7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slide" Target="slide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slide" Target="slide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slide" Target="slide80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slide" Target="slide8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slide" Target="slide8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slide" Target="slide83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slide" Target="slide8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slide" Target="slide8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slide" Target="slide7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slide" Target="slide86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slide" Target="slide7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826149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9600" dirty="0" smtClean="0"/>
              <a:t>実力アップ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876" y="3447491"/>
            <a:ext cx="9144000" cy="1655762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スピード　聴解　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911403" y="5103253"/>
            <a:ext cx="465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opperplate Gothic Bold" panose="020E0705020206020404" pitchFamily="34" charset="0"/>
              </a:rPr>
              <a:t>By.</a:t>
            </a:r>
            <a:r>
              <a:rPr lang="ja-JP" altLang="en-US" dirty="0" smtClean="0">
                <a:latin typeface="Copperplate Gothic Bold" panose="020E0705020206020404" pitchFamily="34" charset="0"/>
              </a:rPr>
              <a:t> </a:t>
            </a:r>
            <a:r>
              <a:rPr lang="en-US" altLang="ja-JP" dirty="0" err="1" smtClean="0">
                <a:latin typeface="Copperplate Gothic Bold" panose="020E0705020206020404" pitchFamily="34" charset="0"/>
              </a:rPr>
              <a:t>Luza</a:t>
            </a:r>
            <a:r>
              <a:rPr lang="ja-JP" altLang="en-US" dirty="0" smtClean="0">
                <a:latin typeface="Copperplate Gothic Bold" panose="020E0705020206020404" pitchFamily="34" charset="0"/>
              </a:rPr>
              <a:t> </a:t>
            </a:r>
            <a:r>
              <a:rPr lang="en-US" altLang="ja-JP" dirty="0" err="1" smtClean="0">
                <a:latin typeface="Copperplate Gothic Bold" panose="020E0705020206020404" pitchFamily="34" charset="0"/>
              </a:rPr>
              <a:t>Qodriyanti</a:t>
            </a:r>
            <a:endParaRPr lang="en-US" altLang="ja-JP" dirty="0" smtClean="0">
              <a:latin typeface="Copperplate Gothic Bold" panose="020E0705020206020404" pitchFamily="34" charset="0"/>
            </a:endParaRPr>
          </a:p>
          <a:p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1820504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/>
              <a:t>ド</a:t>
            </a:r>
            <a:r>
              <a:rPr lang="ja-JP" altLang="en-US" sz="2400" dirty="0" smtClean="0"/>
              <a:t>ア：　</a:t>
            </a:r>
            <a:r>
              <a:rPr lang="en-US" altLang="ja-JP" sz="2400" dirty="0" err="1"/>
              <a:t>P</a:t>
            </a:r>
            <a:r>
              <a:rPr lang="en-US" altLang="ja-JP" sz="2400" dirty="0" err="1" smtClean="0"/>
              <a:t>intu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4036" y="2551180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しまります：　</a:t>
            </a:r>
            <a:r>
              <a:rPr lang="en-US" altLang="ja-JP" sz="2400" dirty="0" err="1"/>
              <a:t>M</a:t>
            </a:r>
            <a:r>
              <a:rPr lang="en-US" altLang="ja-JP" sz="2400" dirty="0" err="1" smtClean="0"/>
              <a:t>enutup</a:t>
            </a:r>
            <a:endParaRPr lang="en-US" altLang="ja-JP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4036" y="3281856"/>
            <a:ext cx="2779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よんかい：</a:t>
            </a:r>
            <a:r>
              <a:rPr lang="en-US" altLang="ja-JP" sz="2400" dirty="0" err="1"/>
              <a:t>L</a:t>
            </a:r>
            <a:r>
              <a:rPr lang="en-US" altLang="ja-JP" sz="2400" dirty="0" err="1" smtClean="0"/>
              <a:t>antai</a:t>
            </a:r>
            <a:r>
              <a:rPr lang="en-US" altLang="ja-JP" sz="2400" dirty="0" smtClean="0"/>
              <a:t> 4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4036" y="4012532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4. </a:t>
            </a:r>
            <a:r>
              <a:rPr lang="ja-JP" altLang="en-US" sz="2400" dirty="0" smtClean="0"/>
              <a:t>～に　まいります：</a:t>
            </a:r>
            <a:r>
              <a:rPr lang="en-US" altLang="ja-JP" sz="2400" dirty="0" err="1"/>
              <a:t>M</a:t>
            </a:r>
            <a:r>
              <a:rPr lang="en-US" altLang="ja-JP" sz="2400" dirty="0" err="1" smtClean="0"/>
              <a:t>enuju</a:t>
            </a:r>
            <a:r>
              <a:rPr lang="en-US" altLang="ja-JP" sz="2400" dirty="0" smtClean="0"/>
              <a:t> (=</a:t>
            </a:r>
            <a:r>
              <a:rPr lang="ja-JP" altLang="en-US" sz="2400" dirty="0" smtClean="0"/>
              <a:t>　～に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いきます）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9476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問１．エレベーターは上に</a:t>
            </a:r>
            <a:r>
              <a:rPr lang="ja-JP" altLang="en-US" sz="2400" dirty="0"/>
              <a:t>行</a:t>
            </a:r>
            <a:r>
              <a:rPr lang="ja-JP" altLang="en-US" sz="2400" dirty="0" smtClean="0"/>
              <a:t>きまし</a:t>
            </a:r>
            <a:r>
              <a:rPr lang="ja-JP" altLang="en-US" sz="2400" dirty="0"/>
              <a:t>た</a:t>
            </a:r>
            <a:r>
              <a:rPr lang="ja-JP" altLang="en-US" sz="2400" dirty="0" smtClean="0"/>
              <a:t>か。</a:t>
            </a:r>
            <a:r>
              <a:rPr lang="ja-JP" altLang="en-US" sz="2400" dirty="0"/>
              <a:t>下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行</a:t>
            </a:r>
            <a:r>
              <a:rPr lang="ja-JP" altLang="en-US" sz="2400" dirty="0" smtClean="0"/>
              <a:t>きましたか</a:t>
            </a:r>
            <a:r>
              <a:rPr lang="ja-JP" altLang="en-US" sz="2400" dirty="0"/>
              <a:t>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Apakah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Lift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menuju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atas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．エレベータは何階に行きましたか。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Lift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menuju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lantai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berap</a:t>
            </a:r>
            <a:r>
              <a:rPr lang="en-US" altLang="ja-JP" sz="2400" dirty="0" err="1"/>
              <a:t>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4" name="5. Haneda kuuko no erebe-ta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0129" y="1178726"/>
            <a:ext cx="2258095" cy="225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26053" y="2091420"/>
            <a:ext cx="17620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altLang="ja-JP" dirty="0" smtClean="0">
                <a:latin typeface="MV Boli" panose="02000500030200090000" pitchFamily="2" charset="0"/>
                <a:cs typeface="MV Boli" panose="02000500030200090000" pitchFamily="2" charset="0"/>
              </a:rPr>
              <a:t>Lift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Bandara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下に参ります。　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アが閉まります。　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ja-JP" altLang="en-US" sz="2400" dirty="0"/>
              <a:t>階到着ロビーです。　　　　　　　　　　　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ちら側のドアが開きます。　　　　　　　　　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0191" y="105220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し</a:t>
            </a:r>
            <a:r>
              <a:rPr lang="ja-JP" altLang="en-US" sz="2600" dirty="0">
                <a:latin typeface="+mj-ea"/>
                <a:ea typeface="+mj-ea"/>
              </a:rPr>
              <a:t>たに　まいります</a:t>
            </a:r>
            <a:r>
              <a:rPr lang="ja-JP" altLang="en-US" sz="2600" dirty="0" smtClean="0">
                <a:latin typeface="+mj-ea"/>
                <a:ea typeface="+mj-ea"/>
              </a:rPr>
              <a:t>。</a:t>
            </a:r>
            <a:endParaRPr lang="en-US" altLang="ja-JP" sz="26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ド</a:t>
            </a:r>
            <a:r>
              <a:rPr lang="ja-JP" altLang="en-US" sz="2600" dirty="0">
                <a:latin typeface="+mj-ea"/>
                <a:ea typeface="+mj-ea"/>
              </a:rPr>
              <a:t>アが　しまります</a:t>
            </a:r>
            <a:r>
              <a:rPr lang="ja-JP" altLang="en-US" sz="2600" dirty="0" smtClean="0">
                <a:latin typeface="+mj-ea"/>
                <a:ea typeface="+mj-ea"/>
              </a:rPr>
              <a:t>。</a:t>
            </a:r>
            <a:endParaRPr lang="en-US" altLang="ja-JP" sz="26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２</a:t>
            </a:r>
            <a:r>
              <a:rPr lang="ja-JP" altLang="en-US" sz="2600" dirty="0">
                <a:latin typeface="+mj-ea"/>
                <a:ea typeface="+mj-ea"/>
              </a:rPr>
              <a:t>かい　とうちゃく　ロビーです</a:t>
            </a:r>
            <a:r>
              <a:rPr lang="ja-JP" altLang="en-US" sz="2600" dirty="0" smtClean="0">
                <a:latin typeface="+mj-ea"/>
                <a:ea typeface="+mj-ea"/>
              </a:rPr>
              <a:t>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こ</a:t>
            </a:r>
            <a:r>
              <a:rPr lang="ja-JP" altLang="en-US" sz="2600" dirty="0">
                <a:latin typeface="+mj-ea"/>
                <a:ea typeface="+mj-ea"/>
              </a:rPr>
              <a:t>ちらがわの　ドアが　ひらきます。</a:t>
            </a:r>
            <a:endParaRPr lang="en-US" sz="2600" dirty="0">
              <a:latin typeface="+mj-ea"/>
              <a:ea typeface="+mj-ea"/>
            </a:endParaRPr>
          </a:p>
          <a:p>
            <a:r>
              <a:rPr lang="en-US" sz="2600" dirty="0">
                <a:latin typeface="+mj-ea"/>
                <a:ea typeface="+mj-ea"/>
              </a:rPr>
              <a:t> </a:t>
            </a:r>
          </a:p>
          <a:p>
            <a:r>
              <a:rPr lang="en-US" sz="2600" dirty="0">
                <a:latin typeface="+mj-ea"/>
                <a:ea typeface="+mj-ea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791200"/>
            <a:ext cx="2289271" cy="6142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22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1820504"/>
            <a:ext cx="6341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～にまいります：</a:t>
            </a:r>
            <a:r>
              <a:rPr lang="en-US" altLang="ja-JP" sz="2400" dirty="0" err="1" smtClean="0"/>
              <a:t>Menuju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</a:t>
            </a:r>
            <a:r>
              <a:rPr lang="en-US" altLang="ja-JP" sz="2400" dirty="0" smtClean="0"/>
              <a:t>… (</a:t>
            </a:r>
            <a:r>
              <a:rPr lang="ja-JP" altLang="en-US" sz="2400" dirty="0" smtClean="0"/>
              <a:t>～にいきます）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4036" y="2551180"/>
            <a:ext cx="4669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とう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ゃ</a:t>
            </a:r>
            <a:r>
              <a:rPr lang="ja-JP" altLang="en-US" sz="2400" dirty="0"/>
              <a:t>く</a:t>
            </a:r>
            <a:r>
              <a:rPr lang="ja-JP" altLang="en-US" sz="2400" dirty="0" smtClean="0"/>
              <a:t>ロビー：</a:t>
            </a:r>
            <a:r>
              <a:rPr lang="en-US" altLang="ja-JP" sz="2400" dirty="0" err="1" smtClean="0"/>
              <a:t>Lobi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kedatangan</a:t>
            </a:r>
            <a:endParaRPr lang="en-US" altLang="ja-JP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4036" y="3281856"/>
            <a:ext cx="2766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３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にかい：　</a:t>
            </a:r>
            <a:r>
              <a:rPr lang="en-US" altLang="ja-JP" sz="2400" dirty="0" err="1"/>
              <a:t>L</a:t>
            </a:r>
            <a:r>
              <a:rPr lang="en-US" altLang="ja-JP" sz="2400" dirty="0" err="1" smtClean="0"/>
              <a:t>antai</a:t>
            </a:r>
            <a:r>
              <a:rPr lang="en-US" altLang="ja-JP" sz="2400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37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問１．エレベーターは</a:t>
            </a:r>
            <a:r>
              <a:rPr lang="ja-JP" altLang="en-US" sz="2400" dirty="0"/>
              <a:t>上</a:t>
            </a:r>
            <a:r>
              <a:rPr lang="ja-JP" altLang="en-US" sz="2400" dirty="0" smtClean="0"/>
              <a:t>に行きましたか。下に行きましたか。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Apakah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Lift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menuju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atas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atau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bawah</a:t>
            </a:r>
            <a:r>
              <a:rPr lang="en-US" altLang="ja-JP" sz="2400" dirty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．エレベータは何階に行きましたか。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Lift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menuju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lantai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berap</a:t>
            </a:r>
            <a:r>
              <a:rPr lang="en-US" altLang="ja-JP" sz="2400" dirty="0" err="1"/>
              <a:t>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2" name="5. Haneda kuuko no erebe-ta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6192" y="1178727"/>
            <a:ext cx="2309611" cy="230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20462" y="1752013"/>
            <a:ext cx="21972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altLang="ja-JP" dirty="0" smtClean="0">
                <a:latin typeface="MV Boli" panose="02000500030200090000" pitchFamily="2" charset="0"/>
                <a:cs typeface="MV Boli" panose="02000500030200090000" pitchFamily="2" charset="0"/>
              </a:rPr>
              <a:t>Lift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Bandara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上に参ります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アが閉まります。　　　　　　　</a:t>
            </a:r>
            <a:r>
              <a:rPr lang="en-US" sz="2400" dirty="0"/>
              <a:t> 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</a:t>
            </a:r>
            <a:r>
              <a:rPr lang="ja-JP" altLang="en-US" sz="2400" dirty="0"/>
              <a:t>階出発ロビーです。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ちら側のドアが開きます。　　　　　　　　　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0191" y="105220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う</a:t>
            </a:r>
            <a:r>
              <a:rPr lang="ja-JP" altLang="en-US" sz="2400" dirty="0"/>
              <a:t>えに　まいります。　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アが　しまります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</a:t>
            </a:r>
            <a:r>
              <a:rPr lang="ja-JP" altLang="en-US" sz="2400" dirty="0"/>
              <a:t>がい　しゅっぱつ　ロビーです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ちらがわの　ドアが　ひらきます。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770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1820504"/>
            <a:ext cx="6341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～にまいります：</a:t>
            </a:r>
            <a:r>
              <a:rPr lang="en-US" altLang="ja-JP" sz="2400" dirty="0" err="1" smtClean="0"/>
              <a:t>Menuju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</a:t>
            </a:r>
            <a:r>
              <a:rPr lang="en-US" altLang="ja-JP" sz="2400" dirty="0" smtClean="0"/>
              <a:t>… (</a:t>
            </a:r>
            <a:r>
              <a:rPr lang="ja-JP" altLang="en-US" sz="2400" dirty="0" smtClean="0"/>
              <a:t>～にいきます）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4036" y="2551180"/>
            <a:ext cx="483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/>
              <a:t>し</a:t>
            </a:r>
            <a:r>
              <a:rPr lang="ja-JP" altLang="en-US" sz="2400" dirty="0" smtClean="0"/>
              <a:t>ゅ</a:t>
            </a:r>
            <a:r>
              <a:rPr lang="ja-JP" altLang="en-US" sz="2400" dirty="0"/>
              <a:t>っ</a:t>
            </a:r>
            <a:r>
              <a:rPr lang="ja-JP" altLang="en-US" sz="2400" dirty="0" smtClean="0"/>
              <a:t>ぱ</a:t>
            </a:r>
            <a:r>
              <a:rPr lang="ja-JP" altLang="en-US" sz="2400" dirty="0"/>
              <a:t>つ</a:t>
            </a:r>
            <a:r>
              <a:rPr lang="ja-JP" altLang="en-US" sz="2400" dirty="0" smtClean="0"/>
              <a:t>ロビー：</a:t>
            </a:r>
            <a:r>
              <a:rPr lang="en-US" altLang="ja-JP" sz="2400" dirty="0" err="1" smtClean="0"/>
              <a:t>Lobi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kedatangan</a:t>
            </a:r>
            <a:endParaRPr lang="en-US" altLang="ja-JP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4036" y="3281856"/>
            <a:ext cx="3063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３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さん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い：　</a:t>
            </a:r>
            <a:r>
              <a:rPr lang="en-US" altLang="ja-JP" sz="2400" dirty="0" err="1"/>
              <a:t>L</a:t>
            </a:r>
            <a:r>
              <a:rPr lang="en-US" altLang="ja-JP" sz="2400" dirty="0" err="1" smtClean="0"/>
              <a:t>antai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３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6843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8" y="3472527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問１．ここは</a:t>
            </a:r>
            <a:r>
              <a:rPr lang="ja-JP" altLang="en-US" sz="2400" dirty="0"/>
              <a:t>エレベータ</a:t>
            </a:r>
            <a:r>
              <a:rPr lang="ja-JP" altLang="en-US" sz="2400" dirty="0" smtClean="0"/>
              <a:t>ーですか。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Apakah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ini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lif</a:t>
            </a:r>
            <a:r>
              <a:rPr lang="en-US" altLang="ja-JP" sz="2400" dirty="0"/>
              <a:t>t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452098"/>
            <a:ext cx="7691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何</a:t>
            </a:r>
            <a:r>
              <a:rPr lang="ja-JP" altLang="en-US" sz="2400" dirty="0" smtClean="0"/>
              <a:t>を注意しますか。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A</a:t>
            </a:r>
            <a:r>
              <a:rPr lang="en-US" altLang="ja-JP" sz="2400" dirty="0"/>
              <a:t>. </a:t>
            </a:r>
            <a:r>
              <a:rPr lang="ja-JP" altLang="en-US" sz="2400" dirty="0"/>
              <a:t>あたま　 </a:t>
            </a:r>
            <a:r>
              <a:rPr lang="en-US" altLang="ja-JP" sz="2400" dirty="0"/>
              <a:t>B.</a:t>
            </a:r>
            <a:r>
              <a:rPr lang="ja-JP" altLang="en-US" sz="2400" dirty="0"/>
              <a:t>ひだりがわ　</a:t>
            </a:r>
            <a:r>
              <a:rPr lang="en-US" altLang="ja-JP" sz="2400" dirty="0"/>
              <a:t>C.</a:t>
            </a:r>
            <a:r>
              <a:rPr lang="ja-JP" altLang="en-US" sz="2400" dirty="0"/>
              <a:t>あしもと</a:t>
            </a:r>
            <a:endParaRPr lang="en-US" sz="2400" dirty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Apa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yang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harus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diperhatika</a:t>
            </a:r>
            <a:r>
              <a:rPr lang="en-US" altLang="ja-JP" sz="2400" dirty="0" err="1"/>
              <a:t>n</a:t>
            </a:r>
            <a:r>
              <a:rPr lang="en-US" altLang="ja-JP" sz="2400" dirty="0" smtClean="0"/>
              <a:t>?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A.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Kepala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B.</a:t>
            </a:r>
            <a:r>
              <a:rPr lang="ja-JP" altLang="en-US" sz="2400" dirty="0" smtClean="0"/>
              <a:t>　</a:t>
            </a:r>
            <a:r>
              <a:rPr lang="en-US" altLang="ja-JP" sz="2400" dirty="0" err="1" smtClean="0"/>
              <a:t>Sebelah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C</a:t>
            </a:r>
            <a:r>
              <a:rPr lang="en-US" altLang="ja-JP" sz="2400" smtClean="0"/>
              <a:t>.</a:t>
            </a:r>
            <a:r>
              <a:rPr lang="ja-JP" altLang="en-US" sz="2400" smtClean="0"/>
              <a:t> </a:t>
            </a:r>
            <a:r>
              <a:rPr lang="en-US" altLang="ja-JP" sz="2400" smtClean="0"/>
              <a:t>Langkah</a:t>
            </a:r>
            <a:r>
              <a:rPr lang="ja-JP" altLang="en-US" sz="2400"/>
              <a:t> </a:t>
            </a:r>
            <a:r>
              <a:rPr lang="en-US" altLang="ja-JP" sz="2400" smtClean="0"/>
              <a:t>kak</a:t>
            </a:r>
            <a:r>
              <a:rPr lang="en-US" altLang="ja-JP" sz="2400"/>
              <a:t>i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3" name="7. Kuukou no Esukaret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2211" y="1348946"/>
            <a:ext cx="1975007" cy="1975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77569" y="1895599"/>
            <a:ext cx="17620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Bandar</a:t>
            </a:r>
            <a:r>
              <a:rPr lang="en-US" altLang="ja-JP" dirty="0" err="1"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ちらは動く歩道乗り口です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/>
              <a:t>　　　　　　　　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足</a:t>
            </a:r>
            <a:r>
              <a:rPr lang="ja-JP" altLang="en-US" sz="2400" dirty="0"/>
              <a:t>元にご注意ください。　　　　　　　　　　　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0191" y="105220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ちらは　うごくほどう　のりくち　で</a:t>
            </a:r>
            <a:r>
              <a:rPr lang="ja-JP" altLang="en-US" sz="2400" dirty="0" smtClean="0"/>
              <a:t>す</a:t>
            </a:r>
            <a:endParaRPr lang="en-US" altLang="ja-JP" sz="2400" dirty="0" smtClean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</a:t>
            </a:r>
            <a:r>
              <a:rPr lang="ja-JP" altLang="en-US" sz="2400" dirty="0"/>
              <a:t>しもとに　ごちゅうい　ください。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7534" y="137942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037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2216" y="1984510"/>
            <a:ext cx="608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１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うごくほどう　のりぐち：</a:t>
            </a:r>
            <a:r>
              <a:rPr lang="ja-JP" altLang="en-US" sz="2400" dirty="0"/>
              <a:t>　</a:t>
            </a:r>
            <a:r>
              <a:rPr lang="en-US" altLang="ja-JP" sz="2400" dirty="0" err="1"/>
              <a:t>T</a:t>
            </a:r>
            <a:r>
              <a:rPr lang="en-US" altLang="ja-JP" sz="2400" dirty="0" err="1" smtClean="0"/>
              <a:t>itik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awal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Travelator</a:t>
            </a: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216" y="2664944"/>
            <a:ext cx="4329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2. </a:t>
            </a:r>
            <a:r>
              <a:rPr lang="ja-JP" altLang="en-US" sz="2400" dirty="0" smtClean="0"/>
              <a:t>あしもと　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　：</a:t>
            </a:r>
            <a:r>
              <a:rPr lang="ja-JP" altLang="en-US" sz="2400" dirty="0"/>
              <a:t>　</a:t>
            </a:r>
            <a:r>
              <a:rPr lang="en-US" altLang="ja-JP" sz="2400" dirty="0" err="1"/>
              <a:t>L</a:t>
            </a:r>
            <a:r>
              <a:rPr lang="en-US" altLang="ja-JP" sz="2400" dirty="0" err="1" smtClean="0"/>
              <a:t>angkah</a:t>
            </a:r>
            <a:r>
              <a:rPr lang="en-US" altLang="ja-JP" sz="2400" dirty="0" smtClean="0"/>
              <a:t> kaki</a:t>
            </a:r>
          </a:p>
        </p:txBody>
      </p:sp>
      <p:sp>
        <p:nvSpPr>
          <p:cNvPr id="8" name="Rectangle 7"/>
          <p:cNvSpPr/>
          <p:nvPr/>
        </p:nvSpPr>
        <p:spPr>
          <a:xfrm>
            <a:off x="912216" y="3345378"/>
            <a:ext cx="4407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ごちゅうい　ください：</a:t>
            </a:r>
            <a:r>
              <a:rPr lang="ja-JP" altLang="en-US" sz="2400" dirty="0"/>
              <a:t>　</a:t>
            </a:r>
            <a:r>
              <a:rPr lang="en-US" altLang="ja-JP" sz="2400" dirty="0" err="1"/>
              <a:t>H</a:t>
            </a:r>
            <a:r>
              <a:rPr lang="en-US" altLang="ja-JP" sz="2400" dirty="0" err="1" smtClean="0"/>
              <a:t>ati-hati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0240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</a:t>
            </a:r>
            <a:r>
              <a:rPr lang="ja-JP" altLang="en-US" sz="2400" dirty="0"/>
              <a:t>何</a:t>
            </a:r>
            <a:r>
              <a:rPr lang="ja-JP" altLang="en-US" sz="2400" dirty="0" smtClean="0"/>
              <a:t>が出ますか。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keluar</a:t>
            </a:r>
            <a:r>
              <a:rPr lang="en-US" altLang="ja-JP" sz="2400" dirty="0" smtClean="0"/>
              <a:t>?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．だれが注意しますか。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Siapa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harus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berhati-hati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18" y="2091420"/>
            <a:ext cx="3296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dekat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pintu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keluar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parkir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11. Di depan pintu parkir mob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4371" y="1341755"/>
            <a:ext cx="2415469" cy="2415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15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</a:t>
            </a:r>
            <a:r>
              <a:rPr lang="ja-JP" altLang="en-US" sz="2400" dirty="0"/>
              <a:t>本日</a:t>
            </a:r>
            <a:r>
              <a:rPr lang="ja-JP" altLang="en-US" sz="2400" dirty="0" smtClean="0"/>
              <a:t>はいつだと思いますか。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Honjitsu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menurutmu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kapan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エスカレータ</a:t>
            </a:r>
            <a:r>
              <a:rPr lang="ja-JP" altLang="en-US" sz="2400" dirty="0" smtClean="0"/>
              <a:t>ーを使うときは何に注意しますか。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Ketika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naik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eskalator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perlu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diperhatikan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7569" y="1895599"/>
            <a:ext cx="27201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Eskalator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Pertokoan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6. Esukareta Tok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1372370"/>
            <a:ext cx="1981787" cy="19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2" y="1854558"/>
            <a:ext cx="5286777" cy="363184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いらっしゃいませ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本</a:t>
            </a:r>
            <a:r>
              <a:rPr lang="ja-JP" altLang="en-US" sz="2400" dirty="0"/>
              <a:t>日は金沢百番街にご来店いただきまして、まことにありがとうございます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エ</a:t>
            </a:r>
            <a:r>
              <a:rPr lang="ja-JP" altLang="en-US" sz="2400" dirty="0"/>
              <a:t>スカレーターご利用の際は手すりにつかまり、足元にご注意くださいませ。</a:t>
            </a:r>
            <a:r>
              <a:rPr lang="ja-JP" sz="2400" dirty="0"/>
              <a:t>　　　</a:t>
            </a:r>
            <a:r>
              <a:rPr lang="ja-JP" sz="2800" dirty="0"/>
              <a:t>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184364" y="1854558"/>
            <a:ext cx="5617334" cy="363184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いらっしゃいませ。</a:t>
            </a:r>
            <a:endParaRPr lang="en-US" altLang="ja-JP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ほんじつはかなざわひゃくばんがいに　ごらいてんいただきまして、まことに　ありがとうございます。</a:t>
            </a: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エスカレータ</a:t>
            </a:r>
            <a:r>
              <a:rPr lang="ja-JP" altLang="en-US" sz="2400" dirty="0" smtClean="0"/>
              <a:t>ーごりようのさいは　てすりにつかまり、あしもとに　ごちゅうい　くださいませ。</a:t>
            </a:r>
            <a:r>
              <a:rPr lang="ja-JP" altLang="en-US" sz="2400" dirty="0"/>
              <a:t>　　　</a:t>
            </a:r>
            <a:r>
              <a:rPr lang="ja-JP" altLang="en-US" sz="2800" dirty="0"/>
              <a:t>　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8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2548789"/>
            <a:ext cx="353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．てすり：　</a:t>
            </a:r>
            <a:r>
              <a:rPr lang="en-US" altLang="ja-JP" sz="2400" dirty="0" err="1" smtClean="0"/>
              <a:t>S</a:t>
            </a:r>
            <a:r>
              <a:rPr lang="en-US" altLang="ja-JP" sz="2400" dirty="0" err="1"/>
              <a:t>e</a:t>
            </a:r>
            <a:r>
              <a:rPr lang="en-US" altLang="ja-JP" sz="2400" dirty="0" err="1" smtClean="0"/>
              <a:t>lusur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tangga</a:t>
            </a:r>
            <a:endParaRPr lang="en-US" altLang="ja-JP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4036" y="3177794"/>
            <a:ext cx="3152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つかまり：</a:t>
            </a:r>
            <a:r>
              <a:rPr lang="en-US" altLang="ja-JP" sz="2400" dirty="0" err="1"/>
              <a:t>M</a:t>
            </a:r>
            <a:r>
              <a:rPr lang="en-US" altLang="ja-JP" sz="2400" dirty="0" err="1" smtClean="0"/>
              <a:t>emegang</a:t>
            </a:r>
            <a:endParaRPr lang="en-US" altLang="ja-JP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4036" y="1919785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ほんじつ：</a:t>
            </a:r>
            <a:r>
              <a:rPr lang="en-US" altLang="ja-JP" sz="2400" dirty="0" smtClean="0"/>
              <a:t>Hari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ini</a:t>
            </a:r>
            <a:endParaRPr lang="en-US" altLang="ja-JP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44035" y="3806799"/>
            <a:ext cx="342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４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あしもと：　</a:t>
            </a:r>
            <a:r>
              <a:rPr lang="en-US" altLang="ja-JP" sz="2400" dirty="0" err="1" smtClean="0"/>
              <a:t>Langkah</a:t>
            </a:r>
            <a:r>
              <a:rPr lang="en-US" altLang="ja-JP" sz="2400" dirty="0" smtClean="0"/>
              <a:t> kaki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4035" y="4435803"/>
            <a:ext cx="4494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5. </a:t>
            </a:r>
            <a:r>
              <a:rPr lang="ja-JP" altLang="en-US" sz="2400" dirty="0" smtClean="0"/>
              <a:t>ちゅうい　ください：</a:t>
            </a:r>
            <a:r>
              <a:rPr lang="en-US" altLang="ja-JP" sz="2400" dirty="0" err="1"/>
              <a:t>B</a:t>
            </a:r>
            <a:r>
              <a:rPr lang="en-US" altLang="ja-JP" sz="2400" dirty="0" err="1" smtClean="0"/>
              <a:t>erhati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hati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2367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2824" y="3923710"/>
            <a:ext cx="1039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1. </a:t>
            </a:r>
            <a:r>
              <a:rPr lang="ja-JP" altLang="en-US" sz="2400" dirty="0" smtClean="0"/>
              <a:t>どうして子</a:t>
            </a:r>
            <a:r>
              <a:rPr lang="ja-JP" altLang="en-US" sz="2400" dirty="0"/>
              <a:t>供</a:t>
            </a:r>
            <a:r>
              <a:rPr lang="ja-JP" altLang="en-US" sz="2400" dirty="0" smtClean="0"/>
              <a:t>はエスカレータの近くで遊んではいけませんか。。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Mengapa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anak</a:t>
            </a:r>
            <a:r>
              <a:rPr lang="en-US" altLang="ja-JP" sz="2400" dirty="0" smtClean="0"/>
              <a:t>-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anak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tidak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boleh</a:t>
            </a:r>
            <a:r>
              <a:rPr lang="ja-JP" altLang="en-US" sz="2400" dirty="0"/>
              <a:t>  </a:t>
            </a:r>
            <a:r>
              <a:rPr lang="en-US" altLang="ja-JP" sz="2400" dirty="0" err="1" smtClean="0"/>
              <a:t>bermain</a:t>
            </a:r>
            <a:r>
              <a:rPr lang="en-US" altLang="ja-JP" sz="2400" dirty="0" smtClean="0"/>
              <a:t>-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main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dekat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esklator</a:t>
            </a:r>
            <a:r>
              <a:rPr lang="en-US" altLang="ja-JP" sz="2400" dirty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2824" y="4895387"/>
            <a:ext cx="847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エスカレータ</a:t>
            </a:r>
            <a:r>
              <a:rPr lang="ja-JP" altLang="en-US" sz="2400" dirty="0" smtClean="0"/>
              <a:t>ーでたばこをすってもいいですか。。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Apakah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boleh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merokok</a:t>
            </a:r>
            <a:r>
              <a:rPr lang="en-US" altLang="ja-JP" sz="2400" dirty="0" smtClean="0"/>
              <a:t> di </a:t>
            </a:r>
            <a:r>
              <a:rPr lang="en-US" altLang="ja-JP" sz="2400" dirty="0" err="1"/>
              <a:t>e</a:t>
            </a:r>
            <a:r>
              <a:rPr lang="en-US" altLang="ja-JP" sz="2400" dirty="0" err="1" smtClean="0"/>
              <a:t>skalator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61" y="1945495"/>
            <a:ext cx="33485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Eskalator</a:t>
            </a:r>
            <a:r>
              <a:rPr lang="ja-JP" alt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bawah</a:t>
            </a:r>
            <a:r>
              <a:rPr lang="ja-JP" alt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0087735" y="2748320"/>
            <a:ext cx="1030310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1. Esukare-ta- (jelas)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0885" y="1044918"/>
            <a:ext cx="2384854" cy="2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2" y="1854558"/>
            <a:ext cx="5286777" cy="39841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よい子の皆さん、エスカレーターの近くでは危ないですから遊ばないようにしましょう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エ</a:t>
            </a:r>
            <a:r>
              <a:rPr lang="ja-JP" altLang="en-US" sz="2400" dirty="0"/>
              <a:t>スカレーターでのたばこはご遠慮ください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ス</a:t>
            </a:r>
            <a:r>
              <a:rPr lang="ja-JP" altLang="en-US" sz="2400" dirty="0"/>
              <a:t>テップや手すりにものを乗せると危険です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乗</a:t>
            </a:r>
            <a:r>
              <a:rPr lang="ja-JP" altLang="en-US" sz="2400" dirty="0"/>
              <a:t>り降りの際は足元にご注意ください。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184364" y="1854557"/>
            <a:ext cx="5617334" cy="39841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よいこのみなさん、エスカレーターのちかくでは　あぶないですから　あそばないように　しましょう。</a:t>
            </a:r>
            <a:endParaRPr lang="en-US" altLang="ja-JP" sz="28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800" dirty="0"/>
              <a:t>エスカレータ</a:t>
            </a:r>
            <a:r>
              <a:rPr lang="ja-JP" altLang="en-US" sz="2800" dirty="0" smtClean="0"/>
              <a:t>ーでのたばこは　ごえんりょ　ください。</a:t>
            </a:r>
            <a:endParaRPr lang="en-US" altLang="ja-JP" sz="28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800" dirty="0"/>
              <a:t>ステップ</a:t>
            </a:r>
            <a:r>
              <a:rPr lang="ja-JP" altLang="en-US" sz="2800" dirty="0" smtClean="0"/>
              <a:t>やてすりに　ものを　のせると　きけんです。</a:t>
            </a:r>
            <a:endParaRPr lang="en-US" altLang="ja-JP" sz="28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のりおりのさいは　あしもとに　ごちゅうい　ください。</a:t>
            </a:r>
            <a:r>
              <a:rPr lang="ja-JP" altLang="en-US" sz="2800" dirty="0"/>
              <a:t>　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744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2548789"/>
            <a:ext cx="388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．あそばない：</a:t>
            </a:r>
            <a:r>
              <a:rPr lang="en-US" altLang="ja-JP" sz="2400" dirty="0" err="1" smtClean="0"/>
              <a:t>tidak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bermain</a:t>
            </a:r>
            <a:endParaRPr lang="en-US" altLang="ja-JP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4036" y="3177794"/>
            <a:ext cx="2376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たばこ：　</a:t>
            </a:r>
            <a:r>
              <a:rPr lang="en-US" altLang="ja-JP" sz="2400" dirty="0" err="1" smtClean="0"/>
              <a:t>rokok</a:t>
            </a:r>
            <a:endParaRPr lang="en-US" altLang="ja-JP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4036" y="1919785"/>
            <a:ext cx="306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あぶない：　</a:t>
            </a:r>
            <a:r>
              <a:rPr lang="en-US" altLang="ja-JP" sz="2400" dirty="0" err="1" smtClean="0"/>
              <a:t>bahaya</a:t>
            </a:r>
            <a:endParaRPr lang="en-US" altLang="ja-JP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44035" y="3806799"/>
            <a:ext cx="6670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４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ごえん</a:t>
            </a:r>
            <a:r>
              <a:rPr lang="ja-JP" altLang="en-US" sz="2400" dirty="0"/>
              <a:t>り</a:t>
            </a:r>
            <a:r>
              <a:rPr lang="ja-JP" altLang="en-US" sz="2400" dirty="0" smtClean="0"/>
              <a:t>ょくださ</a:t>
            </a:r>
            <a:r>
              <a:rPr lang="ja-JP" altLang="en-US" sz="2400" dirty="0"/>
              <a:t>い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dilarang</a:t>
            </a:r>
            <a:r>
              <a:rPr lang="en-US" altLang="ja-JP" sz="2400" dirty="0" smtClean="0"/>
              <a:t>….</a:t>
            </a:r>
            <a:r>
              <a:rPr lang="ja-JP" altLang="en-US" sz="2400" dirty="0" smtClean="0"/>
              <a:t>（～ないでください）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26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問１．まもなく　どこに着きますか。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Akan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segera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tiba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mana?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847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出口</a:t>
            </a:r>
            <a:r>
              <a:rPr lang="ja-JP" altLang="en-US" sz="2400" dirty="0" smtClean="0"/>
              <a:t>は右ですか。左ですか。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Apakah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keluar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kanan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atau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563" y="1945495"/>
            <a:ext cx="27974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Bawah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Tanah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9588321" y="4303524"/>
            <a:ext cx="1030310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3. Chikatetsu no nak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2218" y="1343192"/>
            <a:ext cx="1916182" cy="19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3" y="1854558"/>
            <a:ext cx="4662152" cy="21636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まもなく虎ノ門です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出</a:t>
            </a:r>
            <a:r>
              <a:rPr lang="ja-JP" altLang="en-US" sz="2400" dirty="0"/>
              <a:t>口は左側です</a:t>
            </a:r>
            <a:r>
              <a:rPr lang="ja-JP" sz="2400" dirty="0"/>
              <a:t>　　　　　</a:t>
            </a:r>
            <a:r>
              <a:rPr lang="ja-JP" sz="2800" dirty="0"/>
              <a:t>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600164" y="1854558"/>
            <a:ext cx="5617334" cy="21765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まもなくとらのもんです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で</a:t>
            </a:r>
            <a:r>
              <a:rPr lang="ja-JP" altLang="en-US" sz="2400" dirty="0"/>
              <a:t>ぐちはひだりがわです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918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2548789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．でぐち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　</a:t>
            </a:r>
            <a:r>
              <a:rPr lang="en-US" altLang="ja-JP" sz="2400" dirty="0" err="1"/>
              <a:t>P</a:t>
            </a:r>
            <a:r>
              <a:rPr lang="en-US" altLang="ja-JP" sz="2400" dirty="0" err="1" smtClean="0"/>
              <a:t>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keluar</a:t>
            </a:r>
            <a:endParaRPr lang="en-US" altLang="ja-JP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4036" y="3177794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3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～がわ：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ebelah</a:t>
            </a:r>
            <a:r>
              <a:rPr lang="en-US" altLang="ja-JP" sz="2400" dirty="0" smtClean="0"/>
              <a:t>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4036" y="1919785"/>
            <a:ext cx="3539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まもな</a:t>
            </a:r>
            <a:r>
              <a:rPr lang="ja-JP" altLang="en-US" sz="2400" dirty="0"/>
              <a:t>く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　</a:t>
            </a:r>
            <a:r>
              <a:rPr lang="en-US" altLang="ja-JP" sz="2400" dirty="0" err="1" smtClean="0"/>
              <a:t>Sebentar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lag</a:t>
            </a:r>
            <a:r>
              <a:rPr lang="en-US" altLang="ja-JP" sz="2400" dirty="0" err="1"/>
              <a:t>i</a:t>
            </a:r>
            <a:endParaRPr lang="en-US" altLang="ja-JP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44035" y="3806799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４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ひだ</a:t>
            </a:r>
            <a:r>
              <a:rPr lang="ja-JP" altLang="en-US" sz="2400" dirty="0"/>
              <a:t>り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Kiri</a:t>
            </a:r>
          </a:p>
        </p:txBody>
      </p:sp>
    </p:spTree>
    <p:extLst>
      <p:ext uri="{BB962C8B-B14F-4D97-AF65-F5344CB8AC3E}">
        <p14:creationId xmlns:p14="http://schemas.microsoft.com/office/powerpoint/2010/main" val="12291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問１．この電車はどこへ行く電車ですか。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Kereta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jurusan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出口は右ですか。左ですか。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</a:t>
            </a:r>
            <a:r>
              <a:rPr lang="en-US" altLang="ja-JP" sz="2400" dirty="0" err="1" smtClean="0"/>
              <a:t>Pintu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keluar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ada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sebelah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kanan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atau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10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442" y="1756143"/>
            <a:ext cx="29520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bawah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11. Di Chikatetsu 2 (jelas)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2211" y="1370496"/>
            <a:ext cx="1748246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車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出</a:t>
            </a:r>
            <a:r>
              <a:rPr lang="ja-JP" altLang="en-US" sz="2400" dirty="0" smtClean="0"/>
              <a:t>ます。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ご</a:t>
            </a:r>
            <a:r>
              <a:rPr lang="ja-JP" altLang="en-US" sz="2400" dirty="0"/>
              <a:t>注</a:t>
            </a:r>
            <a:r>
              <a:rPr lang="ja-JP" altLang="en-US" sz="2400" dirty="0" smtClean="0"/>
              <a:t>意ください</a:t>
            </a:r>
            <a:r>
              <a:rPr lang="ja-JP" altLang="en-US" sz="2400" dirty="0"/>
              <a:t>。　　　　　　　　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0191" y="105220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くるまがでます</a:t>
            </a:r>
            <a:endParaRPr lang="en-US" altLang="ja-JP" sz="24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ご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ゅういください。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791200"/>
            <a:ext cx="2289271" cy="6142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81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908" y="972838"/>
            <a:ext cx="5396248" cy="25817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40191" y="972838"/>
            <a:ext cx="5794000" cy="25817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24162" y="1144047"/>
            <a:ext cx="5616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ドアが閉まります。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次</a:t>
            </a:r>
            <a:r>
              <a:rPr lang="ja-JP" altLang="en-US" sz="2400" dirty="0"/>
              <a:t>は末広町です。　　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の電車は浅草行きです。　　　　　　　　　　　　　　　　　　　　　　　　　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ま</a:t>
            </a:r>
            <a:r>
              <a:rPr lang="ja-JP" altLang="en-US" sz="2400" dirty="0"/>
              <a:t>もなく末広町です。　　　　　　　　　　　　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出</a:t>
            </a:r>
            <a:r>
              <a:rPr lang="ja-JP" altLang="en-US" sz="2400" dirty="0"/>
              <a:t>口は左</a:t>
            </a:r>
            <a:r>
              <a:rPr lang="ja-JP" altLang="en-US" sz="2400" dirty="0" smtClean="0"/>
              <a:t>側です。</a:t>
            </a:r>
            <a:r>
              <a:rPr lang="ja-JP" altLang="en-US" sz="2400" dirty="0"/>
              <a:t>　　　　　　　　　　　　　</a:t>
            </a:r>
            <a:r>
              <a:rPr lang="en-US" sz="2400" dirty="0"/>
              <a:t> </a:t>
            </a:r>
          </a:p>
          <a:p>
            <a:pPr algn="just"/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11440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ド</a:t>
            </a:r>
            <a:r>
              <a:rPr lang="ja-JP" altLang="en-US" sz="2400" dirty="0">
                <a:latin typeface="+mj-ea"/>
                <a:ea typeface="+mj-ea"/>
              </a:rPr>
              <a:t>アがしまります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つ</a:t>
            </a:r>
            <a:r>
              <a:rPr lang="ja-JP" altLang="en-US" sz="2400" dirty="0">
                <a:latin typeface="+mj-ea"/>
                <a:ea typeface="+mj-ea"/>
              </a:rPr>
              <a:t>ぎはすえひろちょうです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こ</a:t>
            </a:r>
            <a:r>
              <a:rPr lang="ja-JP" altLang="en-US" sz="2400" dirty="0">
                <a:latin typeface="+mj-ea"/>
                <a:ea typeface="+mj-ea"/>
              </a:rPr>
              <a:t>のでんしゃはあさくさゆきです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ま</a:t>
            </a:r>
            <a:r>
              <a:rPr lang="ja-JP" altLang="en-US" sz="2400" dirty="0">
                <a:latin typeface="+mj-ea"/>
                <a:ea typeface="+mj-ea"/>
              </a:rPr>
              <a:t>もなくすえひろちょうです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で</a:t>
            </a:r>
            <a:r>
              <a:rPr lang="ja-JP" altLang="en-US" sz="2400" dirty="0">
                <a:latin typeface="+mj-ea"/>
                <a:ea typeface="+mj-ea"/>
              </a:rPr>
              <a:t>ぐちはひだりがわです。</a:t>
            </a:r>
            <a:endParaRPr lang="en-US" sz="2400" dirty="0">
              <a:latin typeface="+mj-ea"/>
              <a:ea typeface="+mj-ea"/>
            </a:endParaRPr>
          </a:p>
          <a:p>
            <a:r>
              <a:rPr lang="en-US" sz="2400" dirty="0">
                <a:latin typeface="+mj-ea"/>
                <a:ea typeface="+mj-ea"/>
              </a:rPr>
              <a:t> 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10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543903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33075" y="1061550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１．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～ゆき：</a:t>
            </a:r>
            <a:r>
              <a:rPr lang="en-US" altLang="ja-JP" sz="2400" dirty="0" err="1" smtClean="0"/>
              <a:t>jurusan</a:t>
            </a:r>
            <a:r>
              <a:rPr lang="en-US" altLang="ja-JP" sz="2400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10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3075" y="1579197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2. </a:t>
            </a:r>
            <a:r>
              <a:rPr lang="ja-JP" altLang="en-US" sz="2400" dirty="0" smtClean="0"/>
              <a:t>でぐち：</a:t>
            </a:r>
            <a:r>
              <a:rPr lang="en-US" altLang="ja-JP" sz="2400" dirty="0" err="1" smtClean="0"/>
              <a:t>pintu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keluar</a:t>
            </a:r>
            <a:endParaRPr lang="en-US" altLang="ja-JP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933075" y="2152826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ひだり：</a:t>
            </a:r>
            <a:r>
              <a:rPr lang="en-US" altLang="ja-JP" sz="2400" dirty="0" err="1" smtClean="0"/>
              <a:t>kiri</a:t>
            </a:r>
            <a:endParaRPr lang="en-US" altLang="ja-JP" sz="2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933075" y="2726455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4. </a:t>
            </a:r>
            <a:r>
              <a:rPr lang="ja-JP" altLang="en-US" sz="2400" dirty="0" smtClean="0"/>
              <a:t>～がわ：　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30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</a:t>
            </a:r>
            <a:r>
              <a:rPr lang="ja-JP" altLang="en-US" sz="2400" dirty="0"/>
              <a:t>次</a:t>
            </a:r>
            <a:r>
              <a:rPr lang="ja-JP" altLang="en-US" sz="2400" dirty="0" smtClean="0"/>
              <a:t>はどこの駅ですか。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Selanjutnya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 </a:t>
            </a:r>
            <a:r>
              <a:rPr lang="en-US" altLang="ja-JP" sz="2400" dirty="0" err="1" smtClean="0"/>
              <a:t>stasiun</a:t>
            </a:r>
            <a:r>
              <a:rPr lang="en-US" altLang="ja-JP" sz="2400" dirty="0" smtClean="0"/>
              <a:t> mana?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898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次</a:t>
            </a:r>
            <a:r>
              <a:rPr lang="ja-JP" altLang="en-US" sz="2400" dirty="0" smtClean="0"/>
              <a:t>の駅で何をすることができますか。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Setelah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stasiun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selanjutnya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dapat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dilakukan</a:t>
            </a:r>
            <a:r>
              <a:rPr lang="en-US" altLang="ja-JP" sz="2400" dirty="0" smtClean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11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12. Di Chikatetsu (Jelas)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3460" y="1233035"/>
            <a:ext cx="2160974" cy="2160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95460" y="1853363"/>
            <a:ext cx="24315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awah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908" y="972838"/>
            <a:ext cx="4681005" cy="21102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83369" y="972838"/>
            <a:ext cx="6450822" cy="21102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24162" y="1144047"/>
            <a:ext cx="5616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次は三越前です。　</a:t>
            </a:r>
            <a:endParaRPr lang="en-US" altLang="ja-JP" sz="2400" dirty="0" smtClean="0"/>
          </a:p>
          <a:p>
            <a:r>
              <a:rPr lang="ja-JP" altLang="en-US" sz="2400" dirty="0"/>
              <a:t>　　　　　　　　　　　　　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半蔵門線、</a:t>
            </a:r>
            <a:r>
              <a:rPr lang="en-US" sz="2400" dirty="0"/>
              <a:t>JR</a:t>
            </a:r>
            <a:r>
              <a:rPr lang="ja-JP" altLang="en-US" sz="2400" dirty="0"/>
              <a:t>総武快速線</a:t>
            </a:r>
            <a:r>
              <a:rPr lang="ja-JP" altLang="en-US" sz="2400" dirty="0" smtClean="0"/>
              <a:t>は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お</a:t>
            </a:r>
            <a:r>
              <a:rPr lang="ja-JP" altLang="en-US" sz="2400" dirty="0"/>
              <a:t>乗り換えです。　　　　　　　　</a:t>
            </a:r>
            <a:r>
              <a:rPr lang="en-US" sz="2400" dirty="0"/>
              <a:t> </a:t>
            </a:r>
          </a:p>
          <a:p>
            <a:pPr algn="just"/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3369" y="1144047"/>
            <a:ext cx="6808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つ</a:t>
            </a:r>
            <a:r>
              <a:rPr lang="ja-JP" altLang="en-US" sz="2400" dirty="0"/>
              <a:t>ぎはみつこしまえです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　はんぞうもんせん、</a:t>
            </a:r>
            <a:r>
              <a:rPr lang="en-US" sz="2400" dirty="0"/>
              <a:t>JR</a:t>
            </a:r>
            <a:r>
              <a:rPr lang="ja-JP" altLang="en-US" sz="2400" dirty="0"/>
              <a:t>そうぶかいそくせん</a:t>
            </a:r>
            <a:r>
              <a:rPr lang="ja-JP" altLang="en-US" sz="2400" dirty="0" smtClean="0"/>
              <a:t>は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お</a:t>
            </a:r>
            <a:r>
              <a:rPr lang="ja-JP" altLang="en-US" sz="2400" dirty="0"/>
              <a:t>のりかえです。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endParaRPr lang="en-US" sz="2400" dirty="0">
              <a:latin typeface="+mj-ea"/>
              <a:ea typeface="+mj-ea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11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543903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5246" y="1267363"/>
            <a:ext cx="328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１．つぎは：　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elanjutnya</a:t>
            </a: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11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5246" y="1891394"/>
            <a:ext cx="490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ja-JP" altLang="en-US" sz="2400" dirty="0" smtClean="0"/>
              <a:t>．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（お）の</a:t>
            </a:r>
            <a:r>
              <a:rPr lang="ja-JP" altLang="en-US" sz="2400" dirty="0" smtClean="0"/>
              <a:t>りかえ：</a:t>
            </a:r>
            <a:r>
              <a:rPr lang="en-US" altLang="ja-JP" sz="2400" dirty="0" err="1" smtClean="0"/>
              <a:t>berganti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kendaraan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2734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ja-JP" altLang="en-US" sz="2400" dirty="0"/>
              <a:t>１．この電車</a:t>
            </a:r>
            <a:r>
              <a:rPr lang="ja-JP" altLang="en-US" sz="2400" dirty="0" smtClean="0"/>
              <a:t>はどこへいく電車で</a:t>
            </a:r>
            <a:r>
              <a:rPr lang="ja-JP" altLang="en-US" sz="2400" dirty="0"/>
              <a:t>すか。</a:t>
            </a:r>
            <a:endParaRPr lang="en-US" altLang="ja-JP" sz="2400" dirty="0"/>
          </a:p>
          <a:p>
            <a:r>
              <a:rPr lang="ja-JP" altLang="en-US" sz="2400" dirty="0"/>
              <a:t>　　　</a:t>
            </a:r>
            <a:r>
              <a:rPr lang="en-US" altLang="ja-JP" sz="2400" dirty="0" err="1"/>
              <a:t>Kereta</a:t>
            </a:r>
            <a:r>
              <a:rPr lang="ja-JP" altLang="en-US" sz="2400" dirty="0"/>
              <a:t> </a:t>
            </a:r>
            <a:r>
              <a:rPr lang="en-US" altLang="ja-JP" sz="2400" dirty="0" err="1"/>
              <a:t>ini</a:t>
            </a:r>
            <a:r>
              <a:rPr lang="ja-JP" altLang="en-US" sz="2400" dirty="0"/>
              <a:t> </a:t>
            </a:r>
            <a:r>
              <a:rPr lang="en-US" altLang="ja-JP" sz="2400" dirty="0" err="1"/>
              <a:t>kereta</a:t>
            </a:r>
            <a:r>
              <a:rPr lang="ja-JP" altLang="en-US" sz="2400" dirty="0"/>
              <a:t> </a:t>
            </a:r>
            <a:r>
              <a:rPr lang="en-US" altLang="ja-JP" sz="2400" dirty="0" err="1"/>
              <a:t>apa</a:t>
            </a:r>
            <a:r>
              <a:rPr lang="en-US" altLang="ja-JP" sz="2400" dirty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888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．無理なご乗車はだれだと思いますか。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Siapa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yang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disebut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dengan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penumpang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yang</a:t>
            </a:r>
            <a:r>
              <a:rPr lang="ja-JP" altLang="en-US" sz="2400" dirty="0" smtClean="0"/>
              <a:t> “</a:t>
            </a:r>
            <a:r>
              <a:rPr lang="en-US" altLang="ja-JP" sz="2400" dirty="0" err="1" smtClean="0"/>
              <a:t>tidak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mungkin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12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13. Di Chikatetsu 3 (jelas)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6587" y="1178727"/>
            <a:ext cx="2184061" cy="218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36373" y="2091420"/>
            <a:ext cx="23517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Peron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Stasiun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9544655" y="4316093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162" y="972838"/>
            <a:ext cx="5050480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48318" y="972838"/>
            <a:ext cx="6359549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24162" y="1144047"/>
            <a:ext cx="4509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足元にご注意ください。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一番線の列車は渋谷行きです。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アが閉まります。　　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手</a:t>
            </a:r>
            <a:r>
              <a:rPr lang="ja-JP" altLang="en-US" sz="2400" dirty="0"/>
              <a:t>荷物をお引きください。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無</a:t>
            </a:r>
            <a:r>
              <a:rPr lang="ja-JP" altLang="en-US" sz="2400" dirty="0"/>
              <a:t>理なご乗車はおやめください。　　　　　　　　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6856" y="1144047"/>
            <a:ext cx="6251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</a:t>
            </a:r>
            <a:r>
              <a:rPr lang="ja-JP" altLang="en-US" sz="2400" dirty="0"/>
              <a:t>しもと</a:t>
            </a:r>
            <a:r>
              <a:rPr lang="ja-JP" altLang="en-US" sz="2400" dirty="0" smtClean="0"/>
              <a:t>に　ご</a:t>
            </a:r>
            <a:r>
              <a:rPr lang="ja-JP" altLang="en-US" sz="2400" dirty="0"/>
              <a:t>ちゅういください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い</a:t>
            </a:r>
            <a:r>
              <a:rPr lang="ja-JP" altLang="en-US" sz="2400" dirty="0"/>
              <a:t>ちばんせんのれっしゃ</a:t>
            </a:r>
            <a:r>
              <a:rPr lang="ja-JP" altLang="en-US" sz="2400" dirty="0" smtClean="0"/>
              <a:t>は　し</a:t>
            </a:r>
            <a:r>
              <a:rPr lang="ja-JP" altLang="en-US" sz="2400" dirty="0"/>
              <a:t>ぶやゆきです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</a:t>
            </a:r>
            <a:r>
              <a:rPr lang="ja-JP" altLang="en-US" sz="2400" dirty="0" smtClean="0"/>
              <a:t>が　し</a:t>
            </a:r>
            <a:r>
              <a:rPr lang="ja-JP" altLang="en-US" sz="2400" dirty="0"/>
              <a:t>まります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て</a:t>
            </a:r>
            <a:r>
              <a:rPr lang="ja-JP" altLang="en-US" sz="2400" dirty="0"/>
              <a:t>にもつ</a:t>
            </a:r>
            <a:r>
              <a:rPr lang="ja-JP" altLang="en-US" sz="2400" dirty="0" smtClean="0"/>
              <a:t>を　お</a:t>
            </a:r>
            <a:r>
              <a:rPr lang="ja-JP" altLang="en-US" sz="2400" dirty="0"/>
              <a:t>ひきください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む</a:t>
            </a:r>
            <a:r>
              <a:rPr lang="ja-JP" altLang="en-US" sz="2400" dirty="0"/>
              <a:t>りなごじょうしゃ</a:t>
            </a:r>
            <a:r>
              <a:rPr lang="ja-JP" altLang="en-US" sz="2400" dirty="0" smtClean="0"/>
              <a:t>は　お</a:t>
            </a:r>
            <a:r>
              <a:rPr lang="ja-JP" altLang="en-US" sz="2400" dirty="0"/>
              <a:t>やめください。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12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543903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2215" y="1402537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１．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～ゆき：　</a:t>
            </a:r>
            <a:r>
              <a:rPr lang="en-US" altLang="ja-JP" sz="2400" dirty="0" err="1" smtClean="0"/>
              <a:t>jurusan</a:t>
            </a:r>
            <a:r>
              <a:rPr lang="en-US" altLang="ja-JP" sz="2400" dirty="0" smtClean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12215" y="2030338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2. </a:t>
            </a:r>
            <a:r>
              <a:rPr lang="ja-JP" altLang="en-US" sz="2400" dirty="0" smtClean="0"/>
              <a:t>むり（な）：　</a:t>
            </a:r>
            <a:r>
              <a:rPr lang="en-US" altLang="ja-JP" sz="2400" dirty="0" err="1" smtClean="0"/>
              <a:t>tidak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mungkin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12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215" y="2658139"/>
            <a:ext cx="3786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．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ご</a:t>
            </a:r>
            <a:r>
              <a:rPr lang="ja-JP" altLang="en-US" sz="2400" dirty="0"/>
              <a:t>じ</a:t>
            </a:r>
            <a:r>
              <a:rPr lang="ja-JP" altLang="en-US" sz="2400" dirty="0" smtClean="0"/>
              <a:t>ょう</a:t>
            </a:r>
            <a:r>
              <a:rPr lang="ja-JP" altLang="en-US" sz="2400" dirty="0"/>
              <a:t>しゃ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penumpang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214" y="3279442"/>
            <a:ext cx="495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4. </a:t>
            </a:r>
            <a:r>
              <a:rPr lang="ja-JP" altLang="en-US" sz="2400" dirty="0" smtClean="0"/>
              <a:t>おやめください： </a:t>
            </a:r>
            <a:r>
              <a:rPr lang="en-US" altLang="ja-JP" sz="2400" dirty="0" err="1" smtClean="0"/>
              <a:t>mohon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dihentikan</a:t>
            </a:r>
            <a:r>
              <a:rPr lang="en-US" altLang="ja-JP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4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問１．いくら買いましたか。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Membeli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dengan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harga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berapa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何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買</a:t>
            </a:r>
            <a:r>
              <a:rPr lang="ja-JP" altLang="en-US" sz="2400" dirty="0" smtClean="0"/>
              <a:t>っ</a:t>
            </a:r>
            <a:r>
              <a:rPr lang="ja-JP" altLang="en-US" sz="2400" dirty="0"/>
              <a:t>た</a:t>
            </a:r>
            <a:r>
              <a:rPr lang="ja-JP" altLang="en-US" sz="2400" dirty="0" smtClean="0"/>
              <a:t>と思いますか。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Kira-</a:t>
            </a:r>
            <a:r>
              <a:rPr lang="en-US" altLang="ja-JP" sz="2400" dirty="0" err="1" smtClean="0"/>
              <a:t>kira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dibeli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13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10. Di Kas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2719" y="1294495"/>
            <a:ext cx="2076712" cy="207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6220" y="2023989"/>
            <a:ext cx="17620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Kasir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39943" y="4316093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908" y="972838"/>
            <a:ext cx="5396248" cy="5295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40191" y="972838"/>
            <a:ext cx="5794000" cy="5295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13892" y="1311885"/>
            <a:ext cx="52142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A: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はい、</a:t>
            </a:r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568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円ちょうだいします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い。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お願いします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B: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はい。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A: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あ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りがとうございます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　レシートですね。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袋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、全部まとめてだいじょうぶ？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はい、だいじょうぶです。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A: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はい。お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はし、入れとく？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おはし、おしぼり入れときま～す。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 はい、お待たせしました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あ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りがとうございます。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0190" y="1358399"/>
            <a:ext cx="5794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A: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はい、</a:t>
            </a:r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568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円ちょうだいします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い。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おねがい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します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B: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はい。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A: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あ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りがとうございます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レシートですね。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おふくろ、ぜんぶま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とめてだいじょうぶ？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はい、だいじょうぶです。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A: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はい。お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はし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、いれ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とく？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おはし、おしぼ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りいれ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ときま～す。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 はい、お待たせしました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あ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りがとうございます。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13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1820504"/>
            <a:ext cx="2649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でます：　</a:t>
            </a:r>
            <a:r>
              <a:rPr lang="en-US" altLang="ja-JP" sz="2400" dirty="0" err="1"/>
              <a:t>K</a:t>
            </a:r>
            <a:r>
              <a:rPr lang="en-US" altLang="ja-JP" sz="2400" dirty="0" err="1" smtClean="0"/>
              <a:t>eluar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4036" y="2551180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くるま：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obil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4036" y="3281856"/>
            <a:ext cx="4271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ごちゅういください：　</a:t>
            </a:r>
            <a:r>
              <a:rPr lang="en-US" altLang="ja-JP" sz="2400" dirty="0" err="1"/>
              <a:t>H</a:t>
            </a:r>
            <a:r>
              <a:rPr lang="en-US" altLang="ja-JP" sz="2400" dirty="0" err="1" smtClean="0"/>
              <a:t>ati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hati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4708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543903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2215" y="1402537"/>
            <a:ext cx="4962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　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．</a:t>
            </a:r>
            <a:r>
              <a:rPr lang="en-US" altLang="ja-JP" sz="2400" dirty="0" smtClean="0"/>
              <a:t> 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ょうだいしま</a:t>
            </a:r>
            <a:r>
              <a:rPr lang="ja-JP" altLang="en-US" sz="2400" dirty="0"/>
              <a:t>す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mohon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berikan</a:t>
            </a:r>
            <a:endParaRPr lang="en-US" altLang="ja-JP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29528" y="1955968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3</a:t>
            </a:r>
            <a:r>
              <a:rPr lang="ja-JP" altLang="en-US" sz="2400" dirty="0" smtClean="0"/>
              <a:t>．おは</a:t>
            </a:r>
            <a:r>
              <a:rPr lang="ja-JP" altLang="en-US" sz="2400" dirty="0"/>
              <a:t>し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Sumpit</a:t>
            </a:r>
            <a:endParaRPr lang="en-US" altLang="ja-JP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29528" y="2509399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4</a:t>
            </a:r>
            <a:r>
              <a:rPr lang="ja-JP" altLang="en-US" sz="2400" dirty="0" smtClean="0"/>
              <a:t>．おしぼり</a:t>
            </a:r>
            <a:r>
              <a:rPr lang="en-US" altLang="ja-JP" sz="2400" dirty="0" smtClean="0"/>
              <a:t>: Lap </a:t>
            </a:r>
            <a:r>
              <a:rPr lang="en-US" altLang="ja-JP" sz="2400" dirty="0" err="1" smtClean="0"/>
              <a:t>basah</a:t>
            </a:r>
            <a:endParaRPr lang="en-US" altLang="ja-JP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29528" y="3062830"/>
            <a:ext cx="42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5</a:t>
            </a:r>
            <a:r>
              <a:rPr lang="ja-JP" altLang="en-US" sz="2400" dirty="0" smtClean="0"/>
              <a:t>．いれときます：　</a:t>
            </a:r>
            <a:r>
              <a:rPr lang="en-US" altLang="ja-JP" sz="2400" dirty="0" err="1" smtClean="0"/>
              <a:t>memasukkan</a:t>
            </a:r>
            <a:endParaRPr lang="en-US" altLang="ja-JP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13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215" y="1005568"/>
            <a:ext cx="277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400" dirty="0" smtClean="0"/>
              <a:t>１．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～えん：　</a:t>
            </a:r>
            <a:r>
              <a:rPr lang="en-US" altLang="ja-JP" sz="2400" dirty="0" smtClean="0"/>
              <a:t>…Yen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9528" y="3616261"/>
            <a:ext cx="3718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6. </a:t>
            </a:r>
            <a:r>
              <a:rPr lang="ja-JP" altLang="en-US" sz="2400" dirty="0" smtClean="0"/>
              <a:t>おふくろ：</a:t>
            </a:r>
            <a:r>
              <a:rPr lang="en-US" altLang="ja-JP" sz="2400" dirty="0" err="1" smtClean="0"/>
              <a:t>Kantong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kresek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6626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問１．まもなく　どこに着きますか。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Akan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segera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tiba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mana?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．おおみやの</a:t>
            </a:r>
            <a:r>
              <a:rPr lang="ja-JP" altLang="en-US" sz="2400" dirty="0"/>
              <a:t>次</a:t>
            </a:r>
            <a:r>
              <a:rPr lang="ja-JP" altLang="en-US" sz="2400" dirty="0" smtClean="0"/>
              <a:t>はどこの駅ですか。 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Setelah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sampai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stasiun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selanjutnya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stasiun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?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14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2" name="2. Shinkansen no nak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8761" y="1255454"/>
            <a:ext cx="2219459" cy="221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4852" y="1916398"/>
            <a:ext cx="25724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Shinkansen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88321" y="4303524"/>
            <a:ext cx="1030310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1052200"/>
            <a:ext cx="4932608" cy="45629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sz="2400" dirty="0" smtClean="0"/>
              <a:t>ま</a:t>
            </a:r>
            <a:r>
              <a:rPr lang="ja-JP" sz="2400" dirty="0"/>
              <a:t>もな</a:t>
            </a:r>
            <a:r>
              <a:rPr lang="ja-JP" sz="2400" dirty="0" smtClean="0"/>
              <a:t>く</a:t>
            </a:r>
            <a:r>
              <a:rPr lang="en-US" altLang="ja-JP" sz="2400" dirty="0" smtClean="0"/>
              <a:t> </a:t>
            </a:r>
            <a:r>
              <a:rPr lang="ja-JP" sz="2400" dirty="0" smtClean="0"/>
              <a:t>大</a:t>
            </a:r>
            <a:r>
              <a:rPr lang="ja-JP" sz="2400" dirty="0"/>
              <a:t>宮、　　　　　　　　　　　　　　　</a:t>
            </a:r>
            <a:endParaRPr lang="en-US" altLang="ja-JP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ja-JP" sz="2400" dirty="0" smtClean="0"/>
              <a:t>東</a:t>
            </a:r>
            <a:r>
              <a:rPr lang="ja-JP" sz="2400" dirty="0"/>
              <a:t>北新幹線、京浜東北線、　　　　　　　　　　　　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/>
              <a:t>    </a:t>
            </a:r>
            <a:r>
              <a:rPr lang="ja-JP" sz="2400" dirty="0" smtClean="0"/>
              <a:t>宇</a:t>
            </a:r>
            <a:r>
              <a:rPr lang="ja-JP" sz="2400" dirty="0"/>
              <a:t>都宮線、埼京線、　　　　　　　　　　　　　　　</a:t>
            </a:r>
            <a:endParaRPr lang="en-US" altLang="ja-JP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/>
              <a:t>    </a:t>
            </a:r>
            <a:r>
              <a:rPr lang="ja-JP" sz="2400" dirty="0" smtClean="0"/>
              <a:t>川</a:t>
            </a:r>
            <a:r>
              <a:rPr lang="ja-JP" sz="2400" dirty="0"/>
              <a:t>越線、東部アーバンパークライン、　　　　　　　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/>
              <a:t>    </a:t>
            </a:r>
            <a:r>
              <a:rPr lang="ja-JP" sz="2400" dirty="0" smtClean="0"/>
              <a:t>ニ</a:t>
            </a:r>
            <a:r>
              <a:rPr lang="ja-JP" sz="2400" dirty="0"/>
              <a:t>ューシャトルはお乗り換えです。　　　　　　　　</a:t>
            </a:r>
            <a:endParaRPr lang="en-US" altLang="ja-JP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sz="2400" dirty="0"/>
              <a:t>お降りのお客様は、お忘れ物のないよう</a:t>
            </a:r>
            <a:r>
              <a:rPr lang="ja-JP" sz="2400" dirty="0" smtClean="0"/>
              <a:t>、お</a:t>
            </a:r>
            <a:r>
              <a:rPr lang="ja-JP" sz="2400" dirty="0"/>
              <a:t>仕度ください。　　　　　　　　　　　　　　　　</a:t>
            </a: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sz="2400" dirty="0"/>
              <a:t>大宮の次は上野に止まります。　　　　　　　　　</a:t>
            </a:r>
            <a:r>
              <a:rPr lang="ja-JP" sz="2800" dirty="0"/>
              <a:t>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03194" y="1052200"/>
            <a:ext cx="6068095" cy="45629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sz="2400" dirty="0" smtClean="0"/>
              <a:t>ま</a:t>
            </a:r>
            <a:r>
              <a:rPr lang="ja-JP" sz="2400" dirty="0"/>
              <a:t>もな</a:t>
            </a:r>
            <a:r>
              <a:rPr lang="ja-JP" sz="2400" dirty="0" smtClean="0"/>
              <a:t>く</a:t>
            </a:r>
            <a:r>
              <a:rPr lang="en-US" altLang="ja-JP" sz="2400" dirty="0" smtClean="0"/>
              <a:t> </a:t>
            </a:r>
            <a:r>
              <a:rPr lang="ja-JP" sz="2400" dirty="0" smtClean="0"/>
              <a:t>お</a:t>
            </a:r>
            <a:r>
              <a:rPr lang="ja-JP" sz="2400" dirty="0"/>
              <a:t>おみや</a:t>
            </a:r>
            <a:r>
              <a:rPr lang="ja-JP" sz="2400" dirty="0" smtClean="0"/>
              <a:t>、</a:t>
            </a:r>
            <a:endParaRPr lang="en-US" altLang="ja-JP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ja-JP" sz="2400" dirty="0" smtClean="0"/>
              <a:t>と</a:t>
            </a:r>
            <a:r>
              <a:rPr lang="ja-JP" sz="2400" dirty="0"/>
              <a:t>うほくしんかんせん、けいひんとうほくせん、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/>
              <a:t>    </a:t>
            </a:r>
            <a:r>
              <a:rPr lang="ja-JP" sz="2400" dirty="0" smtClean="0"/>
              <a:t>う</a:t>
            </a:r>
            <a:r>
              <a:rPr lang="ja-JP" sz="2400" dirty="0"/>
              <a:t>つのみやせん、さいきょうせん、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/>
              <a:t>    </a:t>
            </a:r>
            <a:r>
              <a:rPr lang="ja-JP" sz="2400" dirty="0" smtClean="0"/>
              <a:t>か</a:t>
            </a:r>
            <a:r>
              <a:rPr lang="ja-JP" sz="2400" dirty="0"/>
              <a:t>わごえせん、とうぶアーバンパークライン、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/>
              <a:t>    </a:t>
            </a:r>
            <a:r>
              <a:rPr lang="ja-JP" sz="2400" dirty="0" smtClean="0"/>
              <a:t>ニ</a:t>
            </a:r>
            <a:r>
              <a:rPr lang="ja-JP" sz="2400" dirty="0"/>
              <a:t>ューシャトルはおのりかえです。</a:t>
            </a: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sz="2400" dirty="0"/>
              <a:t>おおりのおきゃくさまは、おわすれもののないよう</a:t>
            </a:r>
            <a:r>
              <a:rPr lang="ja-JP" sz="2400" dirty="0" smtClean="0"/>
              <a:t>、お</a:t>
            </a:r>
            <a:r>
              <a:rPr lang="ja-JP" sz="2400" dirty="0"/>
              <a:t>したくください。</a:t>
            </a: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sz="2400" dirty="0"/>
              <a:t>おおみやのつぎはうえのにとまります。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18299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14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ち</a:t>
            </a:r>
            <a:r>
              <a:rPr lang="ja-JP" altLang="en-US" sz="2400" dirty="0" smtClean="0"/>
              <a:t>ょうか</a:t>
            </a:r>
            <a:r>
              <a:rPr lang="ja-JP" altLang="en-US" sz="2400" dirty="0"/>
              <a:t>い</a:t>
            </a:r>
            <a:r>
              <a:rPr lang="ja-JP" altLang="en-US" sz="2400" dirty="0" smtClean="0"/>
              <a:t>のポイント</a:t>
            </a:r>
            <a:endParaRPr lang="en-US" altLang="ja-JP" sz="2400" dirty="0" smtClean="0"/>
          </a:p>
          <a:p>
            <a:r>
              <a:rPr lang="en-US" altLang="ja-JP" sz="2400" dirty="0" err="1" smtClean="0"/>
              <a:t>Poin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Menyima</a:t>
            </a:r>
            <a:r>
              <a:rPr lang="en-US" altLang="ja-JP" sz="2400" dirty="0" err="1"/>
              <a:t>k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89535" y="2381450"/>
            <a:ext cx="330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1. </a:t>
            </a:r>
            <a:r>
              <a:rPr lang="ja-JP" altLang="en-US" sz="2400" dirty="0" smtClean="0"/>
              <a:t>まもなく：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ebentar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lagi</a:t>
            </a:r>
            <a:r>
              <a:rPr lang="en-US" altLang="ja-JP" sz="2400" dirty="0" smtClean="0"/>
              <a:t>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40157" y="6105300"/>
            <a:ext cx="906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*</a:t>
            </a:r>
            <a:r>
              <a:rPr lang="ja-JP" altLang="en-US" sz="2000" dirty="0" smtClean="0"/>
              <a:t>おおみやのつぎは　うえのに　とまります </a:t>
            </a:r>
            <a:r>
              <a:rPr lang="en-US" altLang="ja-JP" sz="2000" dirty="0" smtClean="0"/>
              <a:t>= </a:t>
            </a:r>
            <a:r>
              <a:rPr lang="en-US" altLang="ja-JP" sz="2000" dirty="0" err="1" smtClean="0"/>
              <a:t>Setelah</a:t>
            </a:r>
            <a:r>
              <a:rPr lang="en-US" altLang="ja-JP" sz="2000" dirty="0" smtClean="0"/>
              <a:t> Oomiya </a:t>
            </a:r>
            <a:r>
              <a:rPr lang="en-US" altLang="ja-JP" sz="2000" dirty="0" err="1" smtClean="0"/>
              <a:t>berhenti</a:t>
            </a:r>
            <a:r>
              <a:rPr lang="en-US" altLang="ja-JP" sz="2000" dirty="0" smtClean="0"/>
              <a:t> di Ueno.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965915" y="3045442"/>
            <a:ext cx="65527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2. </a:t>
            </a:r>
            <a:r>
              <a:rPr lang="ja-JP" altLang="en-US" sz="2400" dirty="0"/>
              <a:t>～</a:t>
            </a:r>
            <a:r>
              <a:rPr lang="ja-JP" altLang="en-US" sz="2400" dirty="0" smtClean="0"/>
              <a:t>のつ</a:t>
            </a:r>
            <a:r>
              <a:rPr lang="ja-JP" altLang="en-US" sz="2400" dirty="0"/>
              <a:t>ぎ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　</a:t>
            </a:r>
            <a:r>
              <a:rPr lang="en-US" altLang="ja-JP" sz="2400" dirty="0" err="1" smtClean="0"/>
              <a:t>Setelah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Letak</a:t>
            </a:r>
            <a:r>
              <a:rPr lang="en-US" altLang="ja-JP" sz="2400" dirty="0" smtClean="0"/>
              <a:t>/ </a:t>
            </a:r>
            <a:r>
              <a:rPr lang="en-US" altLang="ja-JP" sz="2400" dirty="0" err="1" smtClean="0"/>
              <a:t>tempat</a:t>
            </a:r>
            <a:r>
              <a:rPr lang="en-US" altLang="ja-JP" sz="2400" dirty="0" smtClean="0"/>
              <a:t>)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…</a:t>
            </a:r>
          </a:p>
          <a:p>
            <a:r>
              <a:rPr lang="ja-JP" altLang="en-US" dirty="0" smtClean="0"/>
              <a:t>　　　　　　　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3452" y="3617101"/>
            <a:ext cx="627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en-US" altLang="ja-JP" sz="2400" dirty="0" smtClean="0">
                <a:latin typeface="+mj-ea"/>
                <a:ea typeface="+mj-ea"/>
              </a:rPr>
              <a:t>. </a:t>
            </a:r>
            <a:r>
              <a:rPr lang="ja-JP" altLang="en-US" sz="2400" dirty="0">
                <a:latin typeface="+mj-ea"/>
                <a:ea typeface="+mj-ea"/>
              </a:rPr>
              <a:t>～</a:t>
            </a:r>
            <a:r>
              <a:rPr lang="ja-JP" altLang="en-US" sz="2400" dirty="0" smtClean="0">
                <a:latin typeface="+mj-ea"/>
                <a:ea typeface="+mj-ea"/>
              </a:rPr>
              <a:t>に とまります　</a:t>
            </a:r>
            <a:r>
              <a:rPr lang="en-US" altLang="ja-JP" sz="2400" dirty="0" smtClean="0">
                <a:latin typeface="+mj-ea"/>
                <a:ea typeface="+mj-ea"/>
              </a:rPr>
              <a:t>: </a:t>
            </a:r>
            <a:r>
              <a:rPr lang="en-US" altLang="ja-JP" sz="2400" dirty="0" err="1" smtClean="0">
                <a:latin typeface="+mj-ea"/>
                <a:ea typeface="+mj-ea"/>
              </a:rPr>
              <a:t>Berhenti</a:t>
            </a:r>
            <a:r>
              <a:rPr lang="en-US" altLang="ja-JP" sz="2400" dirty="0" smtClean="0">
                <a:latin typeface="+mj-ea"/>
                <a:ea typeface="+mj-ea"/>
              </a:rPr>
              <a:t> di</a:t>
            </a:r>
            <a:r>
              <a:rPr lang="en-US" altLang="ja-JP" sz="2400" dirty="0"/>
              <a:t> ... </a:t>
            </a:r>
            <a:r>
              <a:rPr lang="ja-JP" altLang="en-US" sz="2400" dirty="0" smtClean="0">
                <a:latin typeface="+mj-ea"/>
                <a:ea typeface="+mj-ea"/>
              </a:rPr>
              <a:t>　　</a:t>
            </a:r>
            <a:r>
              <a:rPr lang="ja-JP" altLang="en-US" sz="2400" dirty="0" smtClean="0"/>
              <a:t>　　　</a:t>
            </a:r>
            <a:r>
              <a:rPr lang="ja-JP" altLang="en-US" dirty="0" smtClean="0"/>
              <a:t>　　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14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問１．電車を降りる前に</a:t>
            </a:r>
            <a:r>
              <a:rPr lang="ja-JP" altLang="en-US" sz="2400" dirty="0"/>
              <a:t>何</a:t>
            </a:r>
            <a:r>
              <a:rPr lang="ja-JP" altLang="en-US" sz="2400" dirty="0" smtClean="0"/>
              <a:t>をしないように注意しますか。 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</a:t>
            </a:r>
            <a:r>
              <a:rPr lang="en-US" altLang="ja-JP" sz="2400" dirty="0" err="1" smtClean="0"/>
              <a:t>Sebelum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turun</a:t>
            </a:r>
            <a:r>
              <a:rPr lang="ja-JP" altLang="en-US" sz="2400" dirty="0"/>
              <a:t>　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harus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diperhatikan</a:t>
            </a:r>
            <a:r>
              <a:rPr lang="en-US" altLang="ja-JP" sz="2400" dirty="0" smtClean="0"/>
              <a:t>?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．たかさき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次はどこの駅ですか。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　</a:t>
            </a:r>
            <a:r>
              <a:rPr lang="en-US" altLang="ja-JP" sz="2400" dirty="0" err="1" smtClean="0"/>
              <a:t>Stasiun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setelah</a:t>
            </a:r>
            <a:r>
              <a:rPr lang="en-US" altLang="ja-JP" sz="2400" dirty="0" smtClean="0"/>
              <a:t> Takasaki?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5" y="605441"/>
            <a:ext cx="972355" cy="955477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15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553" y="2091420"/>
            <a:ext cx="25835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Shinkansen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1. Shnkansen no naka 1r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10674" y="1358753"/>
            <a:ext cx="1936806" cy="1936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9588321" y="4303524"/>
            <a:ext cx="1030310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5009882" cy="39705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40191" y="1052199"/>
            <a:ext cx="5280339" cy="39705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おおりのきゃくさまは　おわすれもののないようおしたくください。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ながののつぎはたかさきにとまります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ご</a:t>
            </a:r>
            <a:r>
              <a:rPr lang="ja-JP" altLang="en-US" sz="2400" dirty="0"/>
              <a:t>じ</a:t>
            </a:r>
            <a:r>
              <a:rPr lang="ja-JP" altLang="en-US" sz="2400" dirty="0" smtClean="0"/>
              <a:t>ょう</a:t>
            </a:r>
            <a:r>
              <a:rPr lang="ja-JP" altLang="en-US" sz="2400" dirty="0"/>
              <a:t>し</a:t>
            </a:r>
            <a:r>
              <a:rPr lang="ja-JP" altLang="en-US" sz="2400" dirty="0" smtClean="0"/>
              <a:t>ゃありがとうございました。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あとよんぷんほどでながのです。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お出口はひだりがわじゅうさんのりばに　つきます。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1368" y="1329321"/>
            <a:ext cx="484245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お降りのお客様はお忘れ物のないようお仕度ください。</a:t>
            </a:r>
            <a:endParaRPr lang="en-US" altLang="ja-JP" sz="2400" dirty="0"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長野の次は高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たか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崎に止まります。</a:t>
            </a:r>
            <a:endParaRPr lang="en-US" altLang="ja-JP" sz="2400" dirty="0"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ご乗車ありがとうございました。　　　　　　　　</a:t>
            </a:r>
            <a:endParaRPr lang="en-US" altLang="ja-JP" sz="2400" dirty="0"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後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分ほどで長野です。</a:t>
            </a:r>
            <a:endParaRPr lang="en-US" altLang="ja-JP" sz="2400" dirty="0"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お出口は左側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13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番乗り場に着きます。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15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2216" y="1984510"/>
            <a:ext cx="5394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１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おわ</a:t>
            </a:r>
            <a:r>
              <a:rPr lang="ja-JP" altLang="en-US" sz="2400" dirty="0"/>
              <a:t>す</a:t>
            </a:r>
            <a:r>
              <a:rPr lang="ja-JP" altLang="en-US" sz="2400" dirty="0" smtClean="0"/>
              <a:t>れもの</a:t>
            </a:r>
            <a:r>
              <a:rPr lang="en-US" altLang="ja-JP" sz="2400" dirty="0" smtClean="0"/>
              <a:t>: </a:t>
            </a:r>
            <a:r>
              <a:rPr lang="en-US" altLang="ja-JP" sz="2400" dirty="0" err="1" smtClean="0"/>
              <a:t>barang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tertinggal</a:t>
            </a:r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12216" y="2639186"/>
            <a:ext cx="7687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2. </a:t>
            </a:r>
            <a:r>
              <a:rPr lang="ja-JP" altLang="en-US" sz="2400" dirty="0" smtClean="0"/>
              <a:t>おおりのおきゃくさま：</a:t>
            </a:r>
            <a:r>
              <a:rPr lang="en-US" altLang="ja-JP" sz="2400" dirty="0" err="1" smtClean="0"/>
              <a:t>Penumpang</a:t>
            </a:r>
            <a:r>
              <a:rPr lang="en-US" altLang="ja-JP" sz="2400" dirty="0" smtClean="0"/>
              <a:t>/ </a:t>
            </a:r>
            <a:r>
              <a:rPr lang="en-US" altLang="ja-JP" sz="2400" dirty="0" err="1" smtClean="0"/>
              <a:t>tamu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turun</a:t>
            </a:r>
            <a:endParaRPr lang="en-US" altLang="ja-JP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12216" y="3293862"/>
            <a:ext cx="5196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/>
              <a:t>お</a:t>
            </a:r>
            <a:r>
              <a:rPr lang="ja-JP" altLang="en-US" sz="2400" dirty="0" smtClean="0"/>
              <a:t>したくください： </a:t>
            </a:r>
            <a:r>
              <a:rPr lang="en-US" altLang="ja-JP" sz="2400" dirty="0" err="1" smtClean="0"/>
              <a:t>silakan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bersiap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siap</a:t>
            </a:r>
            <a:endParaRPr lang="en-US" altLang="ja-JP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12216" y="3755527"/>
            <a:ext cx="342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4. </a:t>
            </a:r>
            <a:r>
              <a:rPr lang="ja-JP" altLang="en-US" sz="2400" dirty="0" smtClean="0"/>
              <a:t>ないよう～：　</a:t>
            </a:r>
            <a:r>
              <a:rPr lang="en-US" altLang="ja-JP" sz="2400" dirty="0" smtClean="0"/>
              <a:t>…. Agar….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15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問１．あと何分ながのに着きますか。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Kurang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berapa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menit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lagi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sampai</a:t>
            </a:r>
            <a:r>
              <a:rPr lang="en-US" altLang="ja-JP" sz="2400" dirty="0" smtClean="0"/>
              <a:t> di Nagano?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879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出口</a:t>
            </a:r>
            <a:r>
              <a:rPr lang="ja-JP" altLang="en-US" sz="2400" dirty="0" smtClean="0"/>
              <a:t>は右ですか。左ですか。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Apakah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pintu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keluar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sebelah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kanan</a:t>
            </a:r>
            <a:r>
              <a:rPr lang="ja-JP" altLang="en-US" sz="2400" dirty="0" smtClean="0"/>
              <a:t>　</a:t>
            </a:r>
            <a:r>
              <a:rPr lang="en-US" altLang="ja-JP" sz="2400" dirty="0" err="1" smtClean="0"/>
              <a:t>atau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5" y="605441"/>
            <a:ext cx="1014291" cy="955477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16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978" y="1639399"/>
            <a:ext cx="23827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Shinkansen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8. Di Shinkanse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2219" y="1110170"/>
            <a:ext cx="1981787" cy="19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5009882" cy="318494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53825" y="1052200"/>
            <a:ext cx="5847009" cy="31849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ご</a:t>
            </a:r>
            <a:r>
              <a:rPr lang="ja-JP" altLang="en-US" sz="2400" dirty="0"/>
              <a:t>じ</a:t>
            </a:r>
            <a:r>
              <a:rPr lang="ja-JP" altLang="en-US" sz="2400" dirty="0" smtClean="0"/>
              <a:t>ょう</a:t>
            </a:r>
            <a:r>
              <a:rPr lang="ja-JP" altLang="en-US" sz="2400" dirty="0"/>
              <a:t>し</a:t>
            </a:r>
            <a:r>
              <a:rPr lang="ja-JP" altLang="en-US" sz="2400" dirty="0" smtClean="0"/>
              <a:t>ゃ　あ</a:t>
            </a:r>
            <a:r>
              <a:rPr lang="ja-JP" altLang="en-US" sz="2400" dirty="0" smtClean="0"/>
              <a:t>りがとうございました。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あとよんぷんほど</a:t>
            </a:r>
            <a:r>
              <a:rPr lang="ja-JP" altLang="en-US" sz="2400" dirty="0" smtClean="0"/>
              <a:t>で　な</a:t>
            </a:r>
            <a:r>
              <a:rPr lang="ja-JP" altLang="en-US" sz="2400" dirty="0" smtClean="0"/>
              <a:t>がのです。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お出口</a:t>
            </a:r>
            <a:r>
              <a:rPr lang="ja-JP" altLang="en-US" sz="2400" dirty="0" smtClean="0"/>
              <a:t>は　ひ</a:t>
            </a:r>
            <a:r>
              <a:rPr lang="ja-JP" altLang="en-US" sz="2400" dirty="0" smtClean="0"/>
              <a:t>だりがわじゅうさんのりばに　つきます。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1368" y="2067985"/>
            <a:ext cx="48424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ご乗車ありがとうございました。　　　　　　　　</a:t>
            </a:r>
            <a:endParaRPr lang="en-US" altLang="ja-JP" sz="2400" dirty="0"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後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分ほどで長野です。</a:t>
            </a:r>
            <a:endParaRPr lang="en-US" altLang="ja-JP" sz="2400" dirty="0"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お出口は左側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13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番乗り場に着きます。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90220" y="93800"/>
            <a:ext cx="940158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16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2216" y="1984510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１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でぐ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…..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216" y="2639186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～がわ：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216" y="3293862"/>
            <a:ext cx="423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3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のり</a:t>
            </a:r>
            <a:r>
              <a:rPr lang="ja-JP" altLang="en-US" sz="2400" dirty="0"/>
              <a:t>ば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halte</a:t>
            </a:r>
            <a:r>
              <a:rPr lang="en-US" altLang="ja-JP" sz="2400" dirty="0" smtClean="0"/>
              <a:t> (bus/ 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dll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931" y="3903643"/>
            <a:ext cx="638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</a:t>
            </a:r>
            <a:r>
              <a:rPr lang="ja-JP" altLang="en-US" sz="2400" dirty="0" smtClean="0"/>
              <a:t>． あと</a:t>
            </a:r>
            <a:r>
              <a:rPr lang="ja-JP" altLang="en-US" sz="2400" dirty="0"/>
              <a:t>～</a:t>
            </a:r>
            <a:r>
              <a:rPr lang="ja-JP" altLang="en-US" sz="2400" dirty="0" smtClean="0"/>
              <a:t>ほど：</a:t>
            </a:r>
            <a:r>
              <a:rPr lang="en-US" altLang="ja-JP" sz="2400" dirty="0" smtClean="0"/>
              <a:t>Kira-</a:t>
            </a:r>
            <a:r>
              <a:rPr lang="en-US" altLang="ja-JP" sz="2400" dirty="0" err="1" smtClean="0"/>
              <a:t>kira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kurang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beberapa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menit</a:t>
            </a:r>
            <a:r>
              <a:rPr lang="en-US" altLang="ja-JP" sz="2400" dirty="0"/>
              <a:t>)</a:t>
            </a:r>
            <a:endParaRPr lang="en-US" altLang="ja-JP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85420" y="649261"/>
            <a:ext cx="940158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16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問１．これはどこで聞いた音声だと思いますか。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Kira-</a:t>
            </a:r>
            <a:r>
              <a:rPr lang="en-US" altLang="ja-JP" sz="2400" dirty="0" err="1" smtClean="0"/>
              <a:t>kira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pengumuman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terdengar</a:t>
            </a:r>
            <a:r>
              <a:rPr lang="en-US" altLang="ja-JP" sz="2400" dirty="0" smtClean="0"/>
              <a:t> di mana?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2. </a:t>
            </a:r>
            <a:r>
              <a:rPr lang="ja-JP" altLang="en-US" sz="2400" dirty="0" smtClean="0"/>
              <a:t>何と言いましたか。。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Apa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dikatakannya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2091420"/>
            <a:ext cx="267371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depan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suatu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mesin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7. AT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4376" y="1189049"/>
            <a:ext cx="2314005" cy="2314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7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</a:t>
            </a:r>
            <a:r>
              <a:rPr lang="ja-JP" altLang="en-US" sz="2400" dirty="0"/>
              <a:t>次</a:t>
            </a:r>
            <a:r>
              <a:rPr lang="ja-JP" altLang="en-US" sz="2400" dirty="0" smtClean="0"/>
              <a:t>はどこに止まりますか。</a:t>
            </a:r>
            <a:endParaRPr lang="en-US" altLang="ja-JP" sz="2400" dirty="0" smtClean="0"/>
          </a:p>
          <a:p>
            <a:r>
              <a:rPr lang="ja-JP" altLang="en-US" sz="2400" dirty="0"/>
              <a:t>　　　</a:t>
            </a:r>
            <a:r>
              <a:rPr lang="en-US" altLang="ja-JP" sz="2400" dirty="0" err="1" smtClean="0"/>
              <a:t>Selanjutnya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kereta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berhenti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man</a:t>
            </a:r>
            <a:r>
              <a:rPr lang="en-US" altLang="ja-JP" sz="2400" dirty="0"/>
              <a:t>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888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トイ</a:t>
            </a:r>
            <a:r>
              <a:rPr lang="ja-JP" altLang="en-US" sz="2400" dirty="0" smtClean="0"/>
              <a:t>レでたばこをすってもいいですか。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Apakah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boleh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merokok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toilet?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17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14. Shinkansen no naka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8576" y="1178727"/>
            <a:ext cx="2309704" cy="2292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833" y="1617830"/>
            <a:ext cx="24730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Kereta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Shinkansen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544655" y="4316093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162" y="972838"/>
            <a:ext cx="5050480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48319" y="972838"/>
            <a:ext cx="6185872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24162" y="1144047"/>
            <a:ext cx="4509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の電車は「はくたか」東京行きです。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次は高崎に止まります。　　　　　　　　　　　　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車内はデッキ、トイレを含めまして全て禁煙です</a:t>
            </a:r>
            <a:r>
              <a:rPr lang="ja-JP" altLang="en-US" sz="2400" dirty="0" smtClean="0"/>
              <a:t>。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38191" y="106379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このでん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し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ゃ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　「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はくたか」とうきょゆきです。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つぎはたかさきに　とまります。</a:t>
            </a:r>
            <a:endParaRPr lang="en-US" altLang="ja-JP" sz="2400" kern="100" dirty="0" smtClean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しゃない</a:t>
            </a:r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は　デ</a:t>
            </a:r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ッキ、トイレをふくめまして</a:t>
            </a:r>
            <a:endParaRPr lang="en-US" altLang="ja-JP" sz="2400" kern="100" dirty="0" smtClean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　すべてきんえんです。</a:t>
            </a:r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4140558" y="5838731"/>
            <a:ext cx="2331076" cy="566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17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543903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2215" y="5169001"/>
            <a:ext cx="4066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7</a:t>
            </a:r>
            <a:r>
              <a:rPr lang="ja-JP" altLang="en-US" sz="2400" dirty="0" smtClean="0"/>
              <a:t>．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きんえ</a:t>
            </a:r>
            <a:r>
              <a:rPr lang="ja-JP" altLang="en-US" sz="2400" dirty="0"/>
              <a:t>ん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dilarang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merokok</a:t>
            </a: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17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215" y="1568673"/>
            <a:ext cx="2949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1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つぎは：</a:t>
            </a:r>
            <a:r>
              <a:rPr lang="en-US" altLang="ja-JP" sz="2400" dirty="0" err="1" smtClean="0"/>
              <a:t>selanjutnya</a:t>
            </a:r>
            <a:endParaRPr lang="en-US" altLang="ja-JP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912215" y="2131778"/>
            <a:ext cx="420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～に とまります：</a:t>
            </a:r>
            <a:r>
              <a:rPr lang="en-US" altLang="ja-JP" sz="2400" dirty="0" err="1" smtClean="0"/>
              <a:t>berhenti</a:t>
            </a:r>
            <a:r>
              <a:rPr lang="en-US" altLang="ja-JP" sz="2400" dirty="0" smtClean="0"/>
              <a:t> di…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961971" y="2752888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3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デッキ：　</a:t>
            </a:r>
            <a:r>
              <a:rPr lang="en-US" altLang="ja-JP" sz="2400" dirty="0" err="1" smtClean="0"/>
              <a:t>dek</a:t>
            </a:r>
            <a:endParaRPr lang="en-US" altLang="ja-JP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61971" y="3360022"/>
            <a:ext cx="221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4</a:t>
            </a:r>
            <a:r>
              <a:rPr lang="en-US" altLang="ja-JP" sz="2400" dirty="0" smtClean="0"/>
              <a:t>. </a:t>
            </a:r>
            <a:r>
              <a:rPr lang="ja-JP" altLang="en-US" sz="2400" dirty="0"/>
              <a:t>トイ</a:t>
            </a:r>
            <a:r>
              <a:rPr lang="ja-JP" altLang="en-US" sz="2400" dirty="0" smtClean="0"/>
              <a:t>レ：　</a:t>
            </a:r>
            <a:r>
              <a:rPr lang="en-US" altLang="ja-JP" sz="2400" dirty="0" smtClean="0"/>
              <a:t>toilet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1971" y="3926781"/>
            <a:ext cx="2993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5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すべて：　</a:t>
            </a:r>
            <a:r>
              <a:rPr lang="en-US" altLang="ja-JP" sz="2400" dirty="0" err="1" smtClean="0"/>
              <a:t>semuanya</a:t>
            </a:r>
            <a:endParaRPr lang="en-US" altLang="ja-JP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61971" y="4547891"/>
            <a:ext cx="339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6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ふくめまして：</a:t>
            </a:r>
            <a:r>
              <a:rPr lang="en-US" altLang="ja-JP" sz="2400" dirty="0" err="1" smtClean="0"/>
              <a:t>termasuk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3399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3886" y="1474621"/>
            <a:ext cx="5002114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Mobil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Berhati</a:t>
            </a:r>
            <a:r>
              <a:rPr lang="en-US" sz="2400" dirty="0" smtClean="0"/>
              <a:t>- </a:t>
            </a:r>
            <a:r>
              <a:rPr lang="en-US" sz="2400" dirty="0" err="1" smtClean="0"/>
              <a:t>hatilah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68305" y="1474621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くるまが　でます。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ご</a:t>
            </a:r>
            <a:r>
              <a:rPr lang="ja-JP" altLang="en-US" sz="2600" dirty="0">
                <a:latin typeface="+mj-ea"/>
                <a:ea typeface="+mj-ea"/>
              </a:rPr>
              <a:t>ち</a:t>
            </a:r>
            <a:r>
              <a:rPr lang="ja-JP" altLang="en-US" sz="2600" dirty="0" smtClean="0">
                <a:latin typeface="+mj-ea"/>
                <a:ea typeface="+mj-ea"/>
              </a:rPr>
              <a:t>ゅうい　ください。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03165"/>
            <a:ext cx="79849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51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3886" y="1474621"/>
            <a:ext cx="5002114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Selamat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Terima</a:t>
            </a:r>
            <a:r>
              <a:rPr lang="en-US" sz="2400" dirty="0" smtClean="0"/>
              <a:t> </a:t>
            </a:r>
            <a:r>
              <a:rPr lang="en-US" sz="2400" dirty="0" err="1" smtClean="0"/>
              <a:t>kasih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68305" y="1474621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いらっしゃいませ。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まいど　ありがとうございます。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7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3886" y="1474621"/>
            <a:ext cx="5002114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Menuju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bawah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menutup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Lobi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lantai</a:t>
            </a:r>
            <a:r>
              <a:rPr lang="en-US" sz="2400" dirty="0" smtClean="0"/>
              <a:t>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sini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membuka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68305" y="1474621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し</a:t>
            </a:r>
            <a:r>
              <a:rPr lang="ja-JP" altLang="en-US" sz="2600" dirty="0">
                <a:latin typeface="+mj-ea"/>
                <a:ea typeface="+mj-ea"/>
              </a:rPr>
              <a:t>たに　まいります</a:t>
            </a:r>
            <a:r>
              <a:rPr lang="ja-JP" altLang="en-US" sz="2600" dirty="0" smtClean="0">
                <a:latin typeface="+mj-ea"/>
                <a:ea typeface="+mj-ea"/>
              </a:rPr>
              <a:t>。</a:t>
            </a:r>
            <a:endParaRPr lang="en-US" altLang="ja-JP" sz="26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ド</a:t>
            </a:r>
            <a:r>
              <a:rPr lang="ja-JP" altLang="en-US" sz="2600" dirty="0">
                <a:latin typeface="+mj-ea"/>
                <a:ea typeface="+mj-ea"/>
              </a:rPr>
              <a:t>アが　しまります</a:t>
            </a:r>
            <a:r>
              <a:rPr lang="ja-JP" altLang="en-US" sz="2600" dirty="0" smtClean="0">
                <a:latin typeface="+mj-ea"/>
                <a:ea typeface="+mj-ea"/>
              </a:rPr>
              <a:t>。</a:t>
            </a:r>
            <a:endParaRPr lang="en-US" altLang="ja-JP" sz="26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２</a:t>
            </a:r>
            <a:r>
              <a:rPr lang="ja-JP" altLang="en-US" sz="2600" dirty="0">
                <a:latin typeface="+mj-ea"/>
                <a:ea typeface="+mj-ea"/>
              </a:rPr>
              <a:t>かい　とうちゃく　ロビーです</a:t>
            </a:r>
            <a:r>
              <a:rPr lang="ja-JP" altLang="en-US" sz="2600" dirty="0" smtClean="0">
                <a:latin typeface="+mj-ea"/>
                <a:ea typeface="+mj-ea"/>
              </a:rPr>
              <a:t>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こ</a:t>
            </a:r>
            <a:r>
              <a:rPr lang="ja-JP" altLang="en-US" sz="2600" dirty="0">
                <a:latin typeface="+mj-ea"/>
                <a:ea typeface="+mj-ea"/>
              </a:rPr>
              <a:t>ちらがわの　ドアが　ひらきます。</a:t>
            </a:r>
            <a:endParaRPr lang="en-US" sz="2600" dirty="0">
              <a:latin typeface="+mj-ea"/>
              <a:ea typeface="+mj-ea"/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51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3886" y="1474621"/>
            <a:ext cx="5002114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Pintu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menutup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Lantai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Menuju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bawah</a:t>
            </a:r>
            <a:r>
              <a:rPr lang="en-US" altLang="ja-JP" sz="2400" dirty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68305" y="1474621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>
                <a:latin typeface="+mj-ea"/>
              </a:rPr>
              <a:t>ドアがしまります。</a:t>
            </a:r>
            <a:endParaRPr lang="en-US" altLang="ja-JP" sz="2600" dirty="0">
              <a:latin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>
                <a:latin typeface="+mj-ea"/>
              </a:rPr>
              <a:t>４かいです。</a:t>
            </a:r>
            <a:endParaRPr lang="en-US" altLang="ja-JP" sz="2600" dirty="0">
              <a:latin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した</a:t>
            </a:r>
            <a:r>
              <a:rPr lang="ja-JP" altLang="en-US" sz="2400" dirty="0" smtClean="0"/>
              <a:t>に　ま</a:t>
            </a:r>
            <a:r>
              <a:rPr lang="ja-JP" altLang="en-US" sz="2400" dirty="0"/>
              <a:t>いります。</a:t>
            </a:r>
            <a:endParaRPr lang="en-US" altLang="ja-JP" sz="24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21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5485" y="1607022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menutup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Lobi</a:t>
            </a:r>
            <a:r>
              <a:rPr lang="en-US" sz="2400" dirty="0" smtClean="0"/>
              <a:t> </a:t>
            </a:r>
            <a:r>
              <a:rPr lang="en-US" sz="2400" dirty="0" err="1" smtClean="0"/>
              <a:t>keberangkatan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lantai</a:t>
            </a:r>
            <a:r>
              <a:rPr lang="en-US" sz="2400" dirty="0" smtClean="0"/>
              <a:t> 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sini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membuka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13448" y="1607022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う</a:t>
            </a:r>
            <a:r>
              <a:rPr lang="ja-JP" altLang="en-US" sz="2400" dirty="0"/>
              <a:t>えに　まいります。　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アが　しまります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</a:t>
            </a:r>
            <a:r>
              <a:rPr lang="ja-JP" altLang="en-US" sz="2400" dirty="0"/>
              <a:t>がい　しゅっぱつ　ロビーです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ちらがわの　ドアが　ひらきます。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3411" y="1469052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titik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awal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travelator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Berhati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hatilah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melangkah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0249" y="146905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</a:t>
            </a:r>
            <a:r>
              <a:rPr lang="ja-JP" altLang="en-US" sz="2400" dirty="0"/>
              <a:t>ちらは　うごくほどう　のりくち　で</a:t>
            </a:r>
            <a:r>
              <a:rPr lang="ja-JP" altLang="en-US" sz="2400" dirty="0" smtClean="0"/>
              <a:t>す</a:t>
            </a:r>
            <a:endParaRPr lang="en-US" altLang="ja-JP" sz="2400" dirty="0" smtClean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</a:t>
            </a:r>
            <a:r>
              <a:rPr lang="ja-JP" altLang="en-US" sz="2400" dirty="0"/>
              <a:t>しもとに　ごちゅうい　ください。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3411" y="1469052"/>
            <a:ext cx="4855336" cy="33218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Selamat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datang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Terima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kasih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sudah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datang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Pertokoan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Hyakubangai</a:t>
            </a:r>
            <a:r>
              <a:rPr lang="en-US" altLang="ja-JP" sz="2400" dirty="0" smtClean="0"/>
              <a:t> Kanazawa </a:t>
            </a:r>
            <a:r>
              <a:rPr lang="en-US" altLang="ja-JP" sz="2400" dirty="0" err="1" smtClean="0"/>
              <a:t>hari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Ketika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menggunakan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eskalator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berhati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hatilah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melangkah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peganglah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selusur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tangga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0249" y="1469049"/>
            <a:ext cx="5280339" cy="33218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いらっしゃいませ。</a:t>
            </a:r>
            <a:endParaRPr lang="en-US" altLang="ja-JP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ほんじつはかなざわひゃくばんがいに　ごらいてんいただきまして、まことに　ありがとうございます。</a:t>
            </a:r>
            <a:endParaRPr lang="en-US" altLang="ja-JP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エスカレーターごりようのさいは　てすりにつかまり、あしもとに　ごちゅうい　くださいませ。　　　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いらっしゃいませ。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毎</a:t>
            </a:r>
            <a:r>
              <a:rPr lang="ja-JP" altLang="en-US" sz="2400" dirty="0" smtClean="0"/>
              <a:t>度ありがとうございます。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40191" y="105220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いらっしゃいませ。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まいど ありがとうございます。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4140558" y="5791200"/>
            <a:ext cx="2289271" cy="6142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3411" y="1469052"/>
            <a:ext cx="4855336" cy="33218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Anak-anak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yang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baik</a:t>
            </a:r>
            <a:r>
              <a:rPr lang="ja-JP" altLang="en-US" sz="2400" dirty="0"/>
              <a:t>　</a:t>
            </a:r>
            <a:r>
              <a:rPr lang="en-US" altLang="ja-JP" sz="2400" dirty="0" err="1" smtClean="0"/>
              <a:t>semuanya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ayo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jangan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bermain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eskalator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karena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berbahaya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Dilarang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merokok</a:t>
            </a:r>
            <a:r>
              <a:rPr lang="en-US" altLang="ja-JP" sz="2400" dirty="0" smtClean="0"/>
              <a:t>  di escalator.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Berbahaya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bila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menaruh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barang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pijakan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atau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selusur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tangga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Ketika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naik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turun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berhati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hatilahmelangkah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0249" y="1469049"/>
            <a:ext cx="5280339" cy="33218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よい子</a:t>
            </a:r>
            <a:r>
              <a:rPr lang="ja-JP" altLang="en-US" sz="2400" dirty="0" smtClean="0"/>
              <a:t>のみなさ</a:t>
            </a:r>
            <a:r>
              <a:rPr lang="ja-JP" altLang="en-US" sz="2400" dirty="0"/>
              <a:t>ん、エスカレーターの近くで</a:t>
            </a:r>
            <a:r>
              <a:rPr lang="ja-JP" altLang="en-US" sz="2400" dirty="0" smtClean="0"/>
              <a:t>はあぶな</a:t>
            </a:r>
            <a:r>
              <a:rPr lang="ja-JP" altLang="en-US" sz="2400" dirty="0"/>
              <a:t>いですか</a:t>
            </a:r>
            <a:r>
              <a:rPr lang="ja-JP" altLang="en-US" sz="2400" dirty="0" smtClean="0"/>
              <a:t>らあそば</a:t>
            </a:r>
            <a:r>
              <a:rPr lang="ja-JP" altLang="en-US" sz="2400" dirty="0"/>
              <a:t>ないようにしましょう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エ</a:t>
            </a:r>
            <a:r>
              <a:rPr lang="ja-JP" altLang="en-US" sz="2400" dirty="0"/>
              <a:t>スカレーターでのたばこは</a:t>
            </a:r>
            <a:r>
              <a:rPr lang="ja-JP" altLang="en-US" sz="2400" dirty="0" smtClean="0"/>
              <a:t>ごえん</a:t>
            </a:r>
            <a:r>
              <a:rPr lang="ja-JP" altLang="en-US" sz="2400" dirty="0"/>
              <a:t>りょ</a:t>
            </a:r>
            <a:r>
              <a:rPr lang="ja-JP" altLang="en-US" sz="2400" dirty="0" smtClean="0"/>
              <a:t>く</a:t>
            </a:r>
            <a:r>
              <a:rPr lang="ja-JP" altLang="en-US" sz="2400" dirty="0"/>
              <a:t>ださい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ス</a:t>
            </a:r>
            <a:r>
              <a:rPr lang="ja-JP" altLang="en-US" sz="2400" dirty="0"/>
              <a:t>テップや手すりにもの</a:t>
            </a:r>
            <a:r>
              <a:rPr lang="ja-JP" altLang="en-US" sz="2400" dirty="0" smtClean="0"/>
              <a:t>をのせ</a:t>
            </a:r>
            <a:r>
              <a:rPr lang="ja-JP" altLang="en-US" sz="2400" dirty="0"/>
              <a:t>る</a:t>
            </a:r>
            <a:r>
              <a:rPr lang="ja-JP" altLang="en-US" sz="2400" dirty="0" smtClean="0"/>
              <a:t>ときけ</a:t>
            </a:r>
            <a:r>
              <a:rPr lang="ja-JP" altLang="en-US" sz="2400" dirty="0"/>
              <a:t>ん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のり</a:t>
            </a:r>
            <a:r>
              <a:rPr lang="ja-JP" altLang="en-US" sz="2400" dirty="0"/>
              <a:t>お</a:t>
            </a:r>
            <a:r>
              <a:rPr lang="ja-JP" altLang="en-US" sz="2400" dirty="0" smtClean="0"/>
              <a:t>りのさいはあしもとにご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ゅう</a:t>
            </a:r>
            <a:r>
              <a:rPr lang="ja-JP" altLang="en-US" sz="2400" dirty="0"/>
              <a:t>い</a:t>
            </a:r>
            <a:r>
              <a:rPr lang="ja-JP" altLang="en-US" sz="2400" dirty="0" smtClean="0"/>
              <a:t>く</a:t>
            </a:r>
            <a:r>
              <a:rPr lang="ja-JP" altLang="en-US" sz="2400" dirty="0"/>
              <a:t>ださい。</a:t>
            </a:r>
            <a:endParaRPr lang="en-US" sz="2400" dirty="0"/>
          </a:p>
          <a:p>
            <a:endParaRPr lang="en-US" altLang="ja-JP" sz="24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3" y="1854558"/>
            <a:ext cx="4662152" cy="21636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まもなくとらのもんです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でぐち</a:t>
            </a:r>
            <a:r>
              <a:rPr lang="ja-JP" altLang="en-US" sz="2400" dirty="0" smtClean="0"/>
              <a:t>は ひ</a:t>
            </a:r>
            <a:r>
              <a:rPr lang="ja-JP" altLang="en-US" sz="2400" dirty="0"/>
              <a:t>だりがわです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sz="2800" dirty="0"/>
              <a:t>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600164" y="1854558"/>
            <a:ext cx="5617334" cy="21765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Sebentar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lagi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tiba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Toranomon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Pintu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keluar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56597" y="5834130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876" y="1090217"/>
            <a:ext cx="5094248" cy="2654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Pintu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menutup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Selanjutnya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Suehirochou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jurusan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Asakusa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Sebentar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lagi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tiba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Suehirochou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Pintu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keluar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876" y="1080249"/>
            <a:ext cx="6096000" cy="26882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0876" y="1263390"/>
            <a:ext cx="8965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ドア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し</a:t>
            </a:r>
            <a:r>
              <a:rPr lang="ja-JP" altLang="en-US" sz="2400" dirty="0" smtClean="0"/>
              <a:t>ま</a:t>
            </a:r>
            <a:r>
              <a:rPr lang="ja-JP" altLang="en-US" sz="2400" dirty="0"/>
              <a:t>ります。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つぎはすえひろちょうで</a:t>
            </a:r>
            <a:r>
              <a:rPr lang="ja-JP" altLang="en-US" sz="2400" dirty="0"/>
              <a:t>す。　　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こ</a:t>
            </a:r>
            <a:r>
              <a:rPr lang="ja-JP" altLang="en-US" sz="2400" dirty="0" smtClean="0"/>
              <a:t>のでん</a:t>
            </a:r>
            <a:r>
              <a:rPr lang="ja-JP" altLang="en-US" sz="2400" dirty="0"/>
              <a:t>しゃ</a:t>
            </a:r>
            <a:r>
              <a:rPr lang="ja-JP" altLang="en-US" sz="2400" dirty="0" smtClean="0"/>
              <a:t>はあさくさゆき</a:t>
            </a:r>
            <a:r>
              <a:rPr lang="ja-JP" altLang="en-US" sz="2400" dirty="0"/>
              <a:t>です。　　　　　　　　　　　　　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まもな</a:t>
            </a:r>
            <a:r>
              <a:rPr lang="ja-JP" altLang="en-US" sz="2400" dirty="0" smtClean="0"/>
              <a:t>くすえひろ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ょ</a:t>
            </a:r>
            <a:r>
              <a:rPr lang="ja-JP" altLang="en-US" sz="2400" dirty="0"/>
              <a:t>う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す。　　　　　　　　　　　　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でぐ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はひだりがわです</a:t>
            </a:r>
            <a:r>
              <a:rPr lang="ja-JP" altLang="en-US" sz="2400" dirty="0"/>
              <a:t>。　　　　　　　　　　　　</a:t>
            </a:r>
            <a:r>
              <a:rPr lang="en-US" sz="2400" dirty="0"/>
              <a:t> </a:t>
            </a:r>
          </a:p>
          <a:p>
            <a:pPr algn="just"/>
            <a:endParaRPr lang="en-US" sz="2400" kern="100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10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565093" y="6195383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3505" y="1427774"/>
            <a:ext cx="4681005" cy="21102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Berikutnya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Mitsukoshimae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Ganti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untuk</a:t>
            </a:r>
            <a:r>
              <a:rPr lang="en-US" altLang="ja-JP" sz="2400" dirty="0" smtClean="0"/>
              <a:t> Line </a:t>
            </a:r>
            <a:r>
              <a:rPr lang="en-US" altLang="ja-JP" sz="2400" dirty="0" err="1" smtClean="0"/>
              <a:t>Hanzomon</a:t>
            </a:r>
            <a:r>
              <a:rPr lang="en-US" altLang="ja-JP" sz="2400" dirty="0" smtClean="0"/>
              <a:t>, Line JR </a:t>
            </a:r>
            <a:r>
              <a:rPr lang="en-US" altLang="ja-JP" sz="2400" dirty="0" err="1" smtClean="0"/>
              <a:t>Soubukaisoku</a:t>
            </a:r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33998" y="1427774"/>
            <a:ext cx="6450822" cy="21102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22683" y="1681076"/>
            <a:ext cx="6808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つ</a:t>
            </a:r>
            <a:r>
              <a:rPr lang="ja-JP" altLang="en-US" sz="2400" dirty="0"/>
              <a:t>ぎはみつこしまえです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　はんぞうもんせん、</a:t>
            </a:r>
            <a:r>
              <a:rPr lang="en-US" sz="2400" dirty="0"/>
              <a:t>JR</a:t>
            </a:r>
            <a:r>
              <a:rPr lang="ja-JP" altLang="en-US" sz="2400" dirty="0"/>
              <a:t>そうぶかいそくせん</a:t>
            </a:r>
            <a:r>
              <a:rPr lang="ja-JP" altLang="en-US" sz="2400" dirty="0" smtClean="0"/>
              <a:t>は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お</a:t>
            </a:r>
            <a:r>
              <a:rPr lang="ja-JP" altLang="en-US" sz="2400" dirty="0"/>
              <a:t>のりかえです。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endParaRPr lang="en-US" sz="24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11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565093" y="6195383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9048" y="1457340"/>
            <a:ext cx="5050480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Berhati-hatilah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melangkah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jalur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satu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jurusan</a:t>
            </a:r>
            <a:r>
              <a:rPr lang="en-US" altLang="ja-JP" sz="2400" dirty="0" smtClean="0"/>
              <a:t> Shibuya.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Pintu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tertutup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Silakan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tarik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bawaannya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Bagi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penumpang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terburu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buru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dilarang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mengejar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3176" y="1472420"/>
            <a:ext cx="6185872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23176" y="1981090"/>
            <a:ext cx="5911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</a:t>
            </a:r>
            <a:r>
              <a:rPr lang="ja-JP" altLang="en-US" sz="2400" dirty="0"/>
              <a:t>しもとにごちゅういください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い</a:t>
            </a:r>
            <a:r>
              <a:rPr lang="ja-JP" altLang="en-US" sz="2400" dirty="0"/>
              <a:t>ちばんせんのれっしゃはしぶやゆきです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ド</a:t>
            </a:r>
            <a:r>
              <a:rPr lang="ja-JP" altLang="en-US" sz="2400" dirty="0"/>
              <a:t>アがしまります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て</a:t>
            </a:r>
            <a:r>
              <a:rPr lang="ja-JP" altLang="en-US" sz="2400" dirty="0"/>
              <a:t>にもつをおひきください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む</a:t>
            </a:r>
            <a:r>
              <a:rPr lang="ja-JP" altLang="en-US" sz="2400" dirty="0"/>
              <a:t>りなごじょうしゃはおやめください。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12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565093" y="6195383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1633" y="1236721"/>
            <a:ext cx="5396248" cy="5295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ja-JP" sz="2400" dirty="0" smtClean="0"/>
              <a:t>A: </a:t>
            </a:r>
            <a:r>
              <a:rPr lang="en-US" altLang="ja-JP" sz="2400" dirty="0" err="1" smtClean="0"/>
              <a:t>Baik</a:t>
            </a:r>
            <a:r>
              <a:rPr lang="en-US" altLang="ja-JP" sz="2400" dirty="0" smtClean="0"/>
              <a:t>. </a:t>
            </a:r>
            <a:r>
              <a:rPr lang="en-US" altLang="ja-JP" sz="2400" dirty="0" err="1" smtClean="0"/>
              <a:t>Harganya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 568 yen.</a:t>
            </a:r>
          </a:p>
          <a:p>
            <a:r>
              <a:rPr lang="en-US" altLang="ja-JP" sz="2400" dirty="0" smtClean="0"/>
              <a:t>B: </a:t>
            </a:r>
            <a:r>
              <a:rPr lang="en-US" altLang="ja-JP" sz="2400" dirty="0" err="1" smtClean="0"/>
              <a:t>Ya</a:t>
            </a:r>
            <a:endParaRPr lang="en-US" altLang="ja-JP" sz="2400" dirty="0" smtClean="0"/>
          </a:p>
          <a:p>
            <a:r>
              <a:rPr lang="en-US" altLang="ja-JP" sz="2400" dirty="0" smtClean="0"/>
              <a:t>A: </a:t>
            </a:r>
            <a:r>
              <a:rPr lang="en-US" altLang="ja-JP" sz="2400" dirty="0" err="1" smtClean="0"/>
              <a:t>Dimohon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B: </a:t>
            </a:r>
            <a:r>
              <a:rPr lang="en-US" altLang="ja-JP" sz="2400" dirty="0" err="1" smtClean="0"/>
              <a:t>Baiklah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A: </a:t>
            </a:r>
            <a:r>
              <a:rPr lang="en-US" altLang="ja-JP" sz="2400" dirty="0" err="1" smtClean="0"/>
              <a:t>Terima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kasih</a:t>
            </a:r>
            <a:r>
              <a:rPr lang="en-US" altLang="ja-JP" sz="2400" dirty="0" smtClean="0"/>
              <a:t>. </a:t>
            </a: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tanda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terimanya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Bolehkah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semuanya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dijadikan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dalam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satu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kantong</a:t>
            </a:r>
            <a:r>
              <a:rPr lang="en-US" altLang="ja-JP" sz="2400" dirty="0" smtClean="0"/>
              <a:t>?</a:t>
            </a:r>
          </a:p>
          <a:p>
            <a:r>
              <a:rPr lang="en-US" altLang="ja-JP" sz="2400" dirty="0" smtClean="0"/>
              <a:t>B: </a:t>
            </a:r>
            <a:r>
              <a:rPr lang="en-US" altLang="ja-JP" sz="2400" dirty="0" err="1" smtClean="0"/>
              <a:t>Ya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tidak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apa-apa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A: </a:t>
            </a:r>
            <a:r>
              <a:rPr lang="en-US" altLang="ja-JP" sz="2400" dirty="0" err="1" smtClean="0"/>
              <a:t>Baiklah</a:t>
            </a:r>
            <a:r>
              <a:rPr lang="en-US" altLang="ja-JP" sz="2400" dirty="0" smtClean="0"/>
              <a:t>. </a:t>
            </a:r>
            <a:r>
              <a:rPr lang="en-US" altLang="ja-JP" sz="2400" dirty="0" err="1" smtClean="0"/>
              <a:t>Apakah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perlu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dimasukkan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sumpit</a:t>
            </a:r>
            <a:r>
              <a:rPr lang="en-US" altLang="ja-JP" sz="2400" dirty="0" smtClean="0"/>
              <a:t>?</a:t>
            </a:r>
          </a:p>
          <a:p>
            <a:r>
              <a:rPr lang="en-US" altLang="ja-JP" sz="2400" dirty="0" smtClean="0"/>
              <a:t>B: </a:t>
            </a:r>
            <a:r>
              <a:rPr lang="en-US" altLang="ja-JP" sz="2400" dirty="0" err="1" smtClean="0"/>
              <a:t>Ya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A: </a:t>
            </a:r>
            <a:r>
              <a:rPr lang="en-US" altLang="ja-JP" sz="2400" dirty="0" err="1" smtClean="0"/>
              <a:t>Saya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masukkan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sumpit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dan</a:t>
            </a:r>
            <a:r>
              <a:rPr lang="en-US" altLang="ja-JP" sz="2400" dirty="0" smtClean="0"/>
              <a:t> lap </a:t>
            </a:r>
            <a:r>
              <a:rPr lang="en-US" altLang="ja-JP" sz="2400" dirty="0" err="1" smtClean="0"/>
              <a:t>tangan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basah</a:t>
            </a:r>
            <a:r>
              <a:rPr lang="en-US" altLang="ja-JP" sz="2400" dirty="0" smtClean="0"/>
              <a:t>. </a:t>
            </a:r>
            <a:r>
              <a:rPr lang="en-US" altLang="ja-JP" sz="2400" dirty="0" err="1" smtClean="0"/>
              <a:t>Baiklah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maaf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sudah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menunggu</a:t>
            </a:r>
            <a:r>
              <a:rPr lang="en-US" altLang="ja-JP" sz="2400" dirty="0" smtClean="0"/>
              <a:t>.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Terima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kasih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92" y="1210631"/>
            <a:ext cx="5794000" cy="5295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14111" y="1269181"/>
            <a:ext cx="5794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A: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はい、</a:t>
            </a:r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568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円ちょうだいします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い。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おねがい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します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B: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はい。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A: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あ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りがとうございます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レシートですね。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おふくろ、ぜんぶま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とめてだいじょうぶ？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はい、だいじょうぶです。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A: 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はい。お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はし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、いれ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とく？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B: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はい。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おはし、おしぼ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りいれ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ときま～す。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 はい、お待たせしました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　あ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りがとうございます。</a:t>
            </a:r>
            <a:endParaRPr 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13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5625" y="6355514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0"/>
            <a:ext cx="6220495" cy="45629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sz="2400" dirty="0"/>
              <a:t>　　　　　　　</a:t>
            </a:r>
            <a:r>
              <a:rPr lang="ja-JP" sz="2800" dirty="0"/>
              <a:t>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006107" y="1052201"/>
            <a:ext cx="4314422" cy="4562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Sebentar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tiba</a:t>
            </a:r>
            <a:r>
              <a:rPr lang="en-US" sz="2400" dirty="0" smtClean="0"/>
              <a:t> di Oomiya.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Bagi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yang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menggunakan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Shinkansen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Touhoku</a:t>
            </a:r>
            <a:r>
              <a:rPr lang="en-US" altLang="ja-JP" sz="2400" dirty="0" smtClean="0"/>
              <a:t>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Line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Keihin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Touhoku</a:t>
            </a:r>
            <a:r>
              <a:rPr lang="en-US" altLang="ja-JP" sz="2400" dirty="0" smtClean="0"/>
              <a:t>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Line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Utsunomiya,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Line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Saikyo</a:t>
            </a:r>
            <a:r>
              <a:rPr lang="en-US" altLang="ja-JP" sz="2400" dirty="0" smtClean="0"/>
              <a:t>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Line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Kawagoe,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Line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Toubu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Urban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Park,New</a:t>
            </a:r>
            <a:r>
              <a:rPr lang="en-US" altLang="ja-JP" sz="2400" dirty="0" smtClean="0"/>
              <a:t> Shuttle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silakan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berganti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kendaraan</a:t>
            </a:r>
            <a:r>
              <a:rPr lang="en-US" altLang="ja-JP" sz="2400" dirty="0" smtClean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Silakan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bersiap-siap</a:t>
            </a:r>
            <a:r>
              <a:rPr lang="en-US" sz="2400" dirty="0" smtClean="0"/>
              <a:t> agar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tertinggal</a:t>
            </a:r>
            <a:r>
              <a:rPr lang="en-US" sz="2400" dirty="0" smtClean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Oomiya,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di Ueno.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43944" y="876401"/>
            <a:ext cx="6096000" cy="38985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j-ea"/>
                <a:ea typeface="+mj-ea"/>
              </a:rPr>
              <a:t>まもなく</a:t>
            </a:r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ja-JP" altLang="en-US" sz="2400" dirty="0">
                <a:latin typeface="+mj-ea"/>
                <a:ea typeface="+mj-ea"/>
              </a:rPr>
              <a:t>おおみ</a:t>
            </a:r>
            <a:r>
              <a:rPr lang="ja-JP" altLang="en-US" sz="2400" dirty="0" smtClean="0">
                <a:latin typeface="+mj-ea"/>
                <a:ea typeface="+mj-ea"/>
              </a:rPr>
              <a:t>や。</a:t>
            </a:r>
            <a:endParaRPr lang="en-US" altLang="ja-JP" sz="2400" dirty="0">
              <a:latin typeface="+mj-ea"/>
              <a:ea typeface="+mj-ea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と</a:t>
            </a:r>
            <a:r>
              <a:rPr lang="ja-JP" altLang="en-US" sz="2400" dirty="0">
                <a:latin typeface="+mj-ea"/>
                <a:ea typeface="+mj-ea"/>
              </a:rPr>
              <a:t>うほくしんかんせん、けいひんとうほくせん、</a:t>
            </a:r>
            <a:endParaRPr lang="en-US" sz="2400" dirty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>
                <a:latin typeface="+mj-ea"/>
                <a:ea typeface="+mj-ea"/>
              </a:rPr>
              <a:t>  </a:t>
            </a:r>
            <a:r>
              <a:rPr lang="ja-JP" altLang="en-US" sz="2400" dirty="0" smtClean="0">
                <a:latin typeface="+mj-ea"/>
                <a:ea typeface="+mj-ea"/>
              </a:rPr>
              <a:t>う</a:t>
            </a:r>
            <a:r>
              <a:rPr lang="ja-JP" altLang="en-US" sz="2400" dirty="0">
                <a:latin typeface="+mj-ea"/>
                <a:ea typeface="+mj-ea"/>
              </a:rPr>
              <a:t>つのみやせん、さいきょうせん、</a:t>
            </a:r>
            <a:endParaRPr lang="en-US" sz="2400" dirty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>
                <a:latin typeface="+mj-ea"/>
                <a:ea typeface="+mj-ea"/>
              </a:rPr>
              <a:t>  </a:t>
            </a:r>
            <a:r>
              <a:rPr lang="ja-JP" altLang="en-US" sz="2400" dirty="0" smtClean="0">
                <a:latin typeface="+mj-ea"/>
                <a:ea typeface="+mj-ea"/>
              </a:rPr>
              <a:t>か</a:t>
            </a:r>
            <a:r>
              <a:rPr lang="ja-JP" altLang="en-US" sz="2400" dirty="0">
                <a:latin typeface="+mj-ea"/>
                <a:ea typeface="+mj-ea"/>
              </a:rPr>
              <a:t>わごえせん、とうぶアーバンパークライン、</a:t>
            </a:r>
            <a:endParaRPr lang="en-US" sz="2400" dirty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>
                <a:latin typeface="+mj-ea"/>
                <a:ea typeface="+mj-ea"/>
              </a:rPr>
              <a:t>  </a:t>
            </a:r>
            <a:r>
              <a:rPr lang="ja-JP" altLang="en-US" sz="2400" dirty="0" smtClean="0">
                <a:latin typeface="+mj-ea"/>
                <a:ea typeface="+mj-ea"/>
              </a:rPr>
              <a:t>ニ</a:t>
            </a:r>
            <a:r>
              <a:rPr lang="ja-JP" altLang="en-US" sz="2400" dirty="0">
                <a:latin typeface="+mj-ea"/>
                <a:ea typeface="+mj-ea"/>
              </a:rPr>
              <a:t>ューシャトルはおのりかえです。</a:t>
            </a:r>
            <a:endParaRPr lang="en-US" sz="2400" dirty="0">
              <a:latin typeface="+mj-ea"/>
              <a:ea typeface="+mj-ea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j-ea"/>
                <a:ea typeface="+mj-ea"/>
              </a:rPr>
              <a:t>おおりのおきゃくさまは、おわすれもののないよう、おしたくください。</a:t>
            </a:r>
            <a:endParaRPr lang="en-US" sz="2400" dirty="0">
              <a:latin typeface="+mj-ea"/>
              <a:ea typeface="+mj-ea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j-ea"/>
                <a:ea typeface="+mj-ea"/>
              </a:rPr>
              <a:t>おおみやのつぎはうえのにとまります。</a:t>
            </a:r>
            <a:endParaRPr lang="en-US" sz="2400" dirty="0">
              <a:latin typeface="+mj-ea"/>
              <a:ea typeface="+mj-ea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61019" y="6001555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14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8503" y="1323320"/>
            <a:ext cx="5009882" cy="39705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Bagi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penumpang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turun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silakan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bersiap-siap</a:t>
            </a:r>
            <a:r>
              <a:rPr lang="en-US" altLang="ja-JP" sz="2400" dirty="0" smtClean="0"/>
              <a:t> agar </a:t>
            </a:r>
            <a:r>
              <a:rPr lang="en-US" altLang="ja-JP" sz="2400" dirty="0" err="1" smtClean="0"/>
              <a:t>tidak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barang</a:t>
            </a:r>
            <a:r>
              <a:rPr lang="en-US" altLang="ja-JP" sz="2400" dirty="0" smtClean="0"/>
              <a:t> yang </a:t>
            </a:r>
            <a:r>
              <a:rPr lang="en-US" altLang="ja-JP" sz="2400" dirty="0" err="1" smtClean="0"/>
              <a:t>tertinggal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Setelah</a:t>
            </a:r>
            <a:r>
              <a:rPr lang="en-US" altLang="ja-JP" sz="2400" dirty="0" smtClean="0"/>
              <a:t> Nagano </a:t>
            </a:r>
            <a:r>
              <a:rPr lang="en-US" altLang="ja-JP" sz="2400" dirty="0" err="1" smtClean="0"/>
              <a:t>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berhenti</a:t>
            </a:r>
            <a:r>
              <a:rPr lang="en-US" altLang="ja-JP" sz="2400" dirty="0" smtClean="0"/>
              <a:t> di Takasaki.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Terima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kasih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sudah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menggunakan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Kira- </a:t>
            </a:r>
            <a:r>
              <a:rPr lang="en-US" altLang="ja-JP" sz="2400" dirty="0" err="1" smtClean="0"/>
              <a:t>kira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kurang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empat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menit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lagi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tiba</a:t>
            </a:r>
            <a:r>
              <a:rPr lang="en-US" altLang="ja-JP" sz="2400" dirty="0" smtClean="0"/>
              <a:t> di Nagano.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Kita </a:t>
            </a:r>
            <a:r>
              <a:rPr lang="en-US" altLang="ja-JP" sz="2400" dirty="0" err="1" smtClean="0"/>
              <a:t>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sampai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pintu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keluar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nomor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tiga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belas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sebelah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kiri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3449" y="1327386"/>
            <a:ext cx="5280339" cy="39705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おおりのきゃくさまは　おわすれもののないようおしたくください。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ながののつぎはたかさきにとまります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ご</a:t>
            </a:r>
            <a:r>
              <a:rPr lang="ja-JP" altLang="en-US" sz="2400" dirty="0"/>
              <a:t>じ</a:t>
            </a:r>
            <a:r>
              <a:rPr lang="ja-JP" altLang="en-US" sz="2400" dirty="0" smtClean="0"/>
              <a:t>ょう</a:t>
            </a:r>
            <a:r>
              <a:rPr lang="ja-JP" altLang="en-US" sz="2400" dirty="0"/>
              <a:t>し</a:t>
            </a:r>
            <a:r>
              <a:rPr lang="ja-JP" altLang="en-US" sz="2400" dirty="0" smtClean="0"/>
              <a:t>ゃありがとうございました。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あとよんぷんほどでながのです。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おでぐ</a:t>
            </a:r>
            <a:r>
              <a:rPr lang="ja-JP" altLang="en-US" sz="2400" dirty="0"/>
              <a:t>ち</a:t>
            </a:r>
            <a:r>
              <a:rPr lang="ja-JP" altLang="en-US" sz="2400" dirty="0" smtClean="0"/>
              <a:t>はひだりがわじゅうさんのりばに　つきます。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15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56597" y="5911404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2058" y="1060075"/>
            <a:ext cx="5006948" cy="32285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Terima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kasih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sudah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naik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Sekitar</a:t>
            </a:r>
            <a:r>
              <a:rPr lang="ja-JP" altLang="en-US" sz="2400" dirty="0" smtClean="0"/>
              <a:t> ｋ</a:t>
            </a:r>
            <a:r>
              <a:rPr lang="en-US" altLang="ja-JP" sz="2400" dirty="0" err="1" smtClean="0"/>
              <a:t>urang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empat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menit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lagi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sampai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Nagano.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Pintu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keluar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ada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sebelah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kiri</a:t>
            </a:r>
            <a:r>
              <a:rPr lang="ja-JP" altLang="en-US" sz="2400" dirty="0" smtClean="0"/>
              <a:t>、</a:t>
            </a:r>
            <a:r>
              <a:rPr lang="en-US" altLang="ja-JP" sz="2400" dirty="0" err="1" smtClean="0"/>
              <a:t>kita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akan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sampai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halte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nomor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tiga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belas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8758" y="1060076"/>
            <a:ext cx="6183300" cy="322859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/>
              <a:t>ごじょうしゃありがとうございました。</a:t>
            </a: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/>
              <a:t>あとよんぷんほどでながのです。</a:t>
            </a: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/>
              <a:t>お出口はひだりがわじゅうさんのりばに　つきます。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16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585625" y="6355514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3650" y="1489629"/>
            <a:ext cx="5050480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adalah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Hakutaka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jurusan</a:t>
            </a:r>
            <a:r>
              <a:rPr lang="en-US" altLang="ja-JP" sz="2400" dirty="0" smtClean="0"/>
              <a:t> Tokyo.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Selanjutnya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berhenti</a:t>
            </a:r>
            <a:r>
              <a:rPr lang="en-US" altLang="ja-JP" sz="2400" dirty="0" smtClean="0"/>
              <a:t> di </a:t>
            </a:r>
            <a:r>
              <a:rPr lang="en-US" altLang="ja-JP" sz="2400" dirty="0"/>
              <a:t>T</a:t>
            </a:r>
            <a:r>
              <a:rPr lang="en-US" altLang="ja-JP" sz="2400" dirty="0" smtClean="0"/>
              <a:t>akasaki.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Dilarang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merokok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dalam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seluruh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kereta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termasuk</a:t>
            </a:r>
            <a:r>
              <a:rPr lang="en-US" altLang="ja-JP" sz="2400" dirty="0" smtClean="0"/>
              <a:t> di toilet </a:t>
            </a:r>
            <a:r>
              <a:rPr lang="en-US" altLang="ja-JP" sz="2400" dirty="0" err="1" smtClean="0"/>
              <a:t>dan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dek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262" y="1481899"/>
            <a:ext cx="6185872" cy="3612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7650" y="216561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このでん</a:t>
            </a:r>
            <a:r>
              <a:rPr lang="ja-JP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し</a:t>
            </a:r>
            <a:r>
              <a:rPr lang="ja-JP" altLang="en-US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ゃは「はくたか」とうきょゆきです。</a:t>
            </a:r>
            <a:endParaRPr lang="en-US" altLang="ja-JP" sz="24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つぎはたかさきに　とまります。</a:t>
            </a:r>
            <a:endParaRPr lang="en-US" altLang="ja-JP" sz="2400" kern="100" dirty="0" smtClean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しゃないはデッキ、トイレをふくめまして</a:t>
            </a:r>
            <a:endParaRPr lang="en-US" altLang="ja-JP" sz="2400" kern="100" dirty="0" smtClean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　すべてきんえんです。</a:t>
            </a:r>
            <a:endParaRPr lang="en-US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558" y="116044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17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65093" y="6195383"/>
            <a:ext cx="1687133" cy="360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55" y="978794"/>
            <a:ext cx="87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聴解のポイント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4036" y="1820504"/>
            <a:ext cx="507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 smtClean="0"/>
              <a:t>いら</a:t>
            </a:r>
            <a:r>
              <a:rPr lang="ja-JP" altLang="en-US" sz="2400" dirty="0"/>
              <a:t>っし</a:t>
            </a:r>
            <a:r>
              <a:rPr lang="ja-JP" altLang="en-US" sz="2400" dirty="0" smtClean="0"/>
              <a:t>ゃいま</a:t>
            </a:r>
            <a:r>
              <a:rPr lang="ja-JP" altLang="en-US" sz="2400" dirty="0"/>
              <a:t>せ</a:t>
            </a:r>
            <a:r>
              <a:rPr lang="ja-JP" altLang="en-US" sz="2400" dirty="0" smtClean="0"/>
              <a:t>：　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elamat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datang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4036" y="2551180"/>
            <a:ext cx="338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dirty="0" smtClean="0"/>
              <a:t>.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まい</a:t>
            </a:r>
            <a:r>
              <a:rPr lang="ja-JP" altLang="en-US" sz="2400" dirty="0"/>
              <a:t>ど</a:t>
            </a:r>
            <a:r>
              <a:rPr lang="ja-JP" altLang="en-US" sz="2400" dirty="0" smtClean="0"/>
              <a:t>：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elalu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datang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5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489" y="2034540"/>
            <a:ext cx="10483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１．くるまが　でます。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２．まわりのひと、ちゅうしゃじょうの ちかくにいるひとが ちゅういします。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1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642" y="2034540"/>
            <a:ext cx="9955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ATM</a:t>
            </a:r>
            <a:r>
              <a:rPr lang="ja-JP" altLang="en-US" sz="2800" dirty="0" smtClean="0"/>
              <a:t>か みせの いりぐちなどだ と思います。  </a:t>
            </a:r>
            <a:endParaRPr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(</a:t>
            </a:r>
            <a:r>
              <a:rPr lang="en-US" altLang="ja-JP" sz="2800" dirty="0" err="1" smtClean="0"/>
              <a:t>Jawaban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bebas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r>
              <a:rPr lang="en-US" sz="2800" dirty="0" smtClean="0"/>
              <a:t>2. </a:t>
            </a:r>
            <a:r>
              <a:rPr lang="ja-JP" altLang="en-US" sz="2800" dirty="0" smtClean="0"/>
              <a:t>「いらっしゃいませ。まいどありがとうございます」　といいました。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80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34540"/>
            <a:ext cx="690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１．うえに　いきました</a:t>
            </a:r>
            <a:r>
              <a:rPr lang="ja-JP" altLang="en-US" sz="2800" dirty="0"/>
              <a:t>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２．よんかいです。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36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34540"/>
            <a:ext cx="690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１．したに　いきました。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かいで</a:t>
            </a:r>
            <a:r>
              <a:rPr lang="ja-JP" altLang="en-US" sz="2800" dirty="0"/>
              <a:t>す</a:t>
            </a:r>
            <a:r>
              <a:rPr lang="ja-JP" altLang="en-US" sz="2800" dirty="0" smtClean="0"/>
              <a:t>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26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34540"/>
            <a:ext cx="690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１．う</a:t>
            </a:r>
            <a:r>
              <a:rPr lang="ja-JP" altLang="en-US" sz="2800" dirty="0"/>
              <a:t>え</a:t>
            </a:r>
            <a:r>
              <a:rPr lang="ja-JP" altLang="en-US" sz="2800" dirty="0" smtClean="0"/>
              <a:t>に　いきました。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がいに　いきました。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26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3" y="2034540"/>
            <a:ext cx="932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１．いいえ、エレベーターじゃないです。うごく　ほどう　です。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</a:t>
            </a:r>
            <a:r>
              <a:rPr lang="en-US" altLang="ja-JP" sz="2800" dirty="0" smtClean="0"/>
              <a:t>C.</a:t>
            </a:r>
            <a:r>
              <a:rPr lang="ja-JP" altLang="en-US" sz="2800" dirty="0" smtClean="0"/>
              <a:t>あしも</a:t>
            </a:r>
            <a:r>
              <a:rPr lang="ja-JP" altLang="en-US" sz="2800" dirty="0"/>
              <a:t>と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420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828" y="2034540"/>
            <a:ext cx="9567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</a:t>
            </a:r>
            <a:r>
              <a:rPr lang="ja-JP" altLang="en-US" sz="2800" dirty="0"/>
              <a:t>き</a:t>
            </a:r>
            <a:r>
              <a:rPr lang="ja-JP" altLang="en-US" sz="2800" dirty="0" smtClean="0"/>
              <a:t>ょうです</a:t>
            </a:r>
            <a:r>
              <a:rPr lang="ja-JP" altLang="en-US" sz="2800" dirty="0"/>
              <a:t>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</a:t>
            </a:r>
            <a:r>
              <a:rPr lang="ja-JP" altLang="en-US" sz="2800" dirty="0"/>
              <a:t>てすり</a:t>
            </a:r>
            <a:r>
              <a:rPr lang="ja-JP" altLang="en-US" sz="2800" dirty="0" smtClean="0"/>
              <a:t>に　つかまったり、あしもとに　ちゅういしたり　します。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647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400" y="20345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１．あぶないですから。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２．いいえ、すってはいけません。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53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34540"/>
            <a:ext cx="690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１．とらのもんに　つきます。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２．ひだ</a:t>
            </a:r>
            <a:r>
              <a:rPr lang="ja-JP" altLang="en-US" sz="2800" dirty="0"/>
              <a:t>り</a:t>
            </a:r>
            <a:r>
              <a:rPr lang="ja-JP" altLang="en-US" sz="2800" dirty="0" smtClean="0"/>
              <a:t>です。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237616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34540"/>
            <a:ext cx="690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１．あさくさ　へ</a:t>
            </a:r>
            <a:r>
              <a:rPr lang="ja-JP" altLang="en-US" sz="2800" dirty="0"/>
              <a:t>い</a:t>
            </a:r>
            <a:r>
              <a:rPr lang="ja-JP" altLang="en-US" sz="2800" dirty="0" smtClean="0"/>
              <a:t>く　でん</a:t>
            </a:r>
            <a:r>
              <a:rPr lang="ja-JP" altLang="en-US" sz="2800" dirty="0"/>
              <a:t>しゃ</a:t>
            </a:r>
            <a:r>
              <a:rPr lang="ja-JP" altLang="en-US" sz="2800" dirty="0" smtClean="0"/>
              <a:t>です。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２．でぐちは　ひだりがわです。。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10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7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47730"/>
            <a:ext cx="789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　</a:t>
            </a:r>
            <a:r>
              <a:rPr lang="ja-JP" altLang="en-US" sz="2400" b="1" dirty="0" smtClean="0"/>
              <a:t>下の音声を聞き、次の問に答えなさい。</a:t>
            </a:r>
            <a:endParaRPr lang="en-US" altLang="ja-JP" sz="2400" b="1" dirty="0" smtClean="0"/>
          </a:p>
          <a:p>
            <a:r>
              <a:rPr lang="en-US" altLang="ja-JP" sz="2400" b="1" dirty="0" err="1" smtClean="0"/>
              <a:t>Simaklah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ujaran</a:t>
            </a:r>
            <a:r>
              <a:rPr lang="en-US" altLang="ja-JP" sz="2400" b="1" dirty="0" smtClean="0"/>
              <a:t> di </a:t>
            </a:r>
            <a:r>
              <a:rPr lang="en-US" altLang="ja-JP" sz="2400" b="1" dirty="0" err="1" smtClean="0"/>
              <a:t>bawah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ini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lalu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jawablah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pertanyaan</a:t>
            </a:r>
            <a:r>
              <a:rPr lang="en-US" altLang="ja-JP" sz="2400" b="1" dirty="0"/>
              <a:t>!</a:t>
            </a:r>
            <a:r>
              <a:rPr lang="ja-JP" altLang="en-US" sz="2400" b="1" dirty="0" smtClean="0"/>
              <a:t>　　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979" y="3927443"/>
            <a:ext cx="847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問１．</a:t>
            </a:r>
            <a:r>
              <a:rPr lang="ja-JP" altLang="en-US" sz="2400" dirty="0"/>
              <a:t>上</a:t>
            </a:r>
            <a:r>
              <a:rPr lang="ja-JP" altLang="en-US" sz="2400" dirty="0" smtClean="0"/>
              <a:t>に行きましたか。下に行きましたか。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err="1" smtClean="0"/>
              <a:t>Apakah</a:t>
            </a:r>
            <a:r>
              <a:rPr lang="en-US" altLang="ja-JP" sz="2400" dirty="0" smtClean="0"/>
              <a:t> lift </a:t>
            </a:r>
            <a:r>
              <a:rPr lang="en-US" altLang="ja-JP" sz="2400" dirty="0" err="1" smtClean="0"/>
              <a:t>sudah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atas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atau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bawah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4978" y="4928659"/>
            <a:ext cx="769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問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．今、何階ですか。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Sekarang</a:t>
            </a:r>
            <a:r>
              <a:rPr lang="en-US" altLang="ja-JP" sz="2400" dirty="0" smtClean="0"/>
              <a:t> di </a:t>
            </a:r>
            <a:r>
              <a:rPr lang="en-US" altLang="ja-JP" sz="2400" dirty="0" err="1" smtClean="0"/>
              <a:t>lantai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berapa</a:t>
            </a:r>
            <a:r>
              <a:rPr lang="en-US" altLang="ja-JP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615" y="2091420"/>
            <a:ext cx="29106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Situasi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altLang="ja-JP" dirty="0" smtClean="0">
                <a:latin typeface="MV Boli" panose="02000500030200090000" pitchFamily="2" charset="0"/>
                <a:cs typeface="MV Boli" panose="02000500030200090000" pitchFamily="2" charset="0"/>
              </a:rPr>
              <a:t>Lift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gedung</a:t>
            </a:r>
            <a:r>
              <a:rPr lang="en-US" altLang="ja-JP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berlantai</a:t>
            </a:r>
            <a:r>
              <a:rPr lang="en-US" altLang="ja-JP" dirty="0" smtClean="0">
                <a:latin typeface="MV Boli" panose="02000500030200090000" pitchFamily="2" charset="0"/>
                <a:cs typeface="MV Boli" panose="02000500030200090000" pitchFamily="2" charset="0"/>
              </a:rPr>
              <a:t> 4</a:t>
            </a:r>
            <a:r>
              <a:rPr lang="ja-JP" alt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588319" y="4303524"/>
            <a:ext cx="1072248" cy="8846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答え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8. Lift 2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6348" y="1178727"/>
            <a:ext cx="2193703" cy="21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34540"/>
            <a:ext cx="690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</a:t>
            </a:r>
            <a:r>
              <a:rPr lang="ja-JP" altLang="en-US" sz="2800" dirty="0"/>
              <a:t>：</a:t>
            </a:r>
            <a:endParaRPr lang="en-US" altLang="ja-JP" sz="2800" dirty="0" smtClean="0"/>
          </a:p>
          <a:p>
            <a:r>
              <a:rPr lang="ja-JP" altLang="en-US" sz="2800" dirty="0" smtClean="0"/>
              <a:t>１</a:t>
            </a:r>
            <a:r>
              <a:rPr lang="ja-JP" altLang="en-US" sz="2800" dirty="0" smtClean="0"/>
              <a:t>．</a:t>
            </a:r>
            <a:r>
              <a:rPr lang="ja-JP" altLang="en-US" sz="2800" dirty="0" smtClean="0"/>
              <a:t>みつこしまえ　えき　です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r>
              <a:rPr lang="ja-JP" altLang="en-US" sz="2800" dirty="0" smtClean="0"/>
              <a:t>２</a:t>
            </a:r>
            <a:r>
              <a:rPr lang="ja-JP" altLang="en-US" sz="2800" dirty="0" smtClean="0"/>
              <a:t>．</a:t>
            </a:r>
            <a:r>
              <a:rPr lang="ja-JP" altLang="en-US" sz="2800" dirty="0" smtClean="0"/>
              <a:t>のりかえるの　ができます</a:t>
            </a:r>
            <a:r>
              <a:rPr lang="ja-JP" altLang="en-US" sz="2800" dirty="0" smtClean="0"/>
              <a:t>。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465749" y="4288664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11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78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76" y="2034540"/>
            <a:ext cx="1116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１．しぶやへ　いく　でん</a:t>
            </a:r>
            <a:r>
              <a:rPr lang="ja-JP" altLang="en-US" sz="2800" dirty="0"/>
              <a:t>しゃ</a:t>
            </a:r>
            <a:r>
              <a:rPr lang="ja-JP" altLang="en-US" sz="2800" dirty="0" smtClean="0"/>
              <a:t>です。</a:t>
            </a:r>
            <a:endParaRPr lang="en-US" sz="2800" dirty="0"/>
          </a:p>
          <a:p>
            <a:r>
              <a:rPr lang="ja-JP" altLang="en-US" sz="2800" dirty="0" smtClean="0"/>
              <a:t>２．</a:t>
            </a:r>
            <a:r>
              <a:rPr lang="en-US" altLang="ja-JP" sz="2800" dirty="0" smtClean="0"/>
              <a:t>*</a:t>
            </a:r>
            <a:r>
              <a:rPr lang="ja-JP" altLang="en-US" sz="2800" dirty="0" smtClean="0"/>
              <a:t>かけ</a:t>
            </a:r>
            <a:r>
              <a:rPr lang="ja-JP" altLang="en-US" sz="2800" dirty="0"/>
              <a:t>こ</a:t>
            </a:r>
            <a:r>
              <a:rPr lang="ja-JP" altLang="en-US" sz="2800" dirty="0" smtClean="0"/>
              <a:t>み　じょうしゃです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(Orang yang </a:t>
            </a:r>
            <a:r>
              <a:rPr lang="en-US" altLang="ja-JP" sz="2800" dirty="0" err="1" smtClean="0"/>
              <a:t>terburu</a:t>
            </a:r>
            <a:r>
              <a:rPr lang="en-US" altLang="ja-JP" sz="2800" dirty="0" smtClean="0"/>
              <a:t>- </a:t>
            </a:r>
            <a:r>
              <a:rPr lang="en-US" altLang="ja-JP" sz="2800" dirty="0" err="1" smtClean="0"/>
              <a:t>buru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mengejar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kereta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smtClean="0"/>
              <a:t>      </a:t>
            </a:r>
            <a:r>
              <a:rPr lang="en-US" altLang="ja-JP" sz="2800" dirty="0" err="1" smtClean="0"/>
              <a:t>Catatan</a:t>
            </a:r>
            <a:r>
              <a:rPr lang="en-US" altLang="ja-JP" sz="2800" dirty="0" smtClean="0"/>
              <a:t>: *</a:t>
            </a:r>
            <a:r>
              <a:rPr lang="en-US" altLang="ja-JP" sz="2800" dirty="0" err="1" smtClean="0"/>
              <a:t>Jawaban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bebas</a:t>
            </a:r>
            <a:r>
              <a:rPr lang="en-US" altLang="ja-JP" sz="2800" dirty="0" smtClean="0"/>
              <a:t>; </a:t>
            </a:r>
            <a:r>
              <a:rPr lang="en-US" altLang="ja-JP" sz="2800" dirty="0" err="1" smtClean="0"/>
              <a:t>boleh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pakai</a:t>
            </a:r>
            <a:r>
              <a:rPr lang="en-US" altLang="ja-JP" sz="2800" dirty="0" smtClean="0"/>
              <a:t> Bahasa Indonesia</a:t>
            </a:r>
            <a:r>
              <a:rPr lang="en-US" altLang="ja-JP" sz="2800" dirty="0"/>
              <a:t>.</a:t>
            </a:r>
            <a:endParaRPr lang="en-US" sz="2800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5552871" y="4617549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12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16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8078" y="2034540"/>
            <a:ext cx="10036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</a:t>
            </a:r>
            <a:r>
              <a:rPr lang="en-US" altLang="ja-JP" sz="2800" dirty="0" smtClean="0"/>
              <a:t>568</a:t>
            </a:r>
            <a:r>
              <a:rPr lang="ja-JP" altLang="en-US" sz="2800" dirty="0" smtClean="0"/>
              <a:t>えん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かいました。</a:t>
            </a:r>
            <a:endParaRPr lang="en-US" sz="2800" dirty="0"/>
          </a:p>
          <a:p>
            <a:r>
              <a:rPr lang="ja-JP" altLang="en-US" sz="2800" dirty="0" smtClean="0"/>
              <a:t>２．</a:t>
            </a:r>
            <a:r>
              <a:rPr lang="ja-JP" altLang="en-US" sz="2800" dirty="0"/>
              <a:t>た</a:t>
            </a:r>
            <a:r>
              <a:rPr lang="ja-JP" altLang="en-US" sz="2800" dirty="0" smtClean="0"/>
              <a:t>べ</a:t>
            </a:r>
            <a:r>
              <a:rPr lang="ja-JP" altLang="en-US" sz="2800" dirty="0"/>
              <a:t>も</a:t>
            </a:r>
            <a:r>
              <a:rPr lang="ja-JP" altLang="en-US" sz="2800" dirty="0" smtClean="0"/>
              <a:t>だと　おもいます。</a:t>
            </a:r>
            <a:endParaRPr lang="en-US" altLang="ja-JP" sz="2800" dirty="0" smtClean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5552871" y="4617549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605441"/>
            <a:ext cx="91440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13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343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8078" y="2034540"/>
            <a:ext cx="10036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１．おおみやに　つきます。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２．うえの　え</a:t>
            </a:r>
            <a:r>
              <a:rPr lang="ja-JP" altLang="en-US" sz="2800" dirty="0"/>
              <a:t>き</a:t>
            </a:r>
            <a:r>
              <a:rPr lang="ja-JP" altLang="en-US" sz="2800" dirty="0" smtClean="0"/>
              <a:t>です。</a:t>
            </a:r>
            <a:endParaRPr lang="en-US" sz="2800" dirty="0" smtClean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5552871" y="4617549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836525"/>
            <a:ext cx="940158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14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08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8078" y="2034540"/>
            <a:ext cx="10036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１．わ</a:t>
            </a:r>
            <a:r>
              <a:rPr lang="ja-JP" altLang="en-US" sz="2800" dirty="0"/>
              <a:t>す</a:t>
            </a:r>
            <a:r>
              <a:rPr lang="ja-JP" altLang="en-US" sz="2800" dirty="0" smtClean="0"/>
              <a:t>れも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の　ないように　ちゅういします。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２．おおみやです。 </a:t>
            </a:r>
            <a:endParaRPr lang="en-US" sz="2800" dirty="0" smtClean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5552871" y="4617549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836525"/>
            <a:ext cx="1017432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15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24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8078" y="2034540"/>
            <a:ext cx="10036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１．あと　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ぷん　ぐらいです。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２．でぐ</a:t>
            </a:r>
            <a:r>
              <a:rPr lang="ja-JP" altLang="en-US" sz="2800" dirty="0"/>
              <a:t>ち</a:t>
            </a:r>
            <a:r>
              <a:rPr lang="ja-JP" altLang="en-US" sz="2800" dirty="0" smtClean="0"/>
              <a:t>は　ひだりです。</a:t>
            </a:r>
            <a:endParaRPr lang="en-US" sz="2800" dirty="0" smtClean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5552871" y="4617549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836525"/>
            <a:ext cx="1043190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16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492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8078" y="2034540"/>
            <a:ext cx="10036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答</a:t>
            </a:r>
            <a:r>
              <a:rPr lang="ja-JP" altLang="en-US" sz="2800" dirty="0" smtClean="0"/>
              <a:t>え：</a:t>
            </a:r>
            <a:endParaRPr lang="en-US" altLang="ja-JP" sz="2800" dirty="0" smtClean="0"/>
          </a:p>
          <a:p>
            <a:r>
              <a:rPr lang="ja-JP" altLang="en-US" sz="2800" dirty="0" smtClean="0"/>
              <a:t>１．たかさきに　とまります。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２．いいえ、トイレで　たばこをすっては　いけません。</a:t>
            </a:r>
            <a:endParaRPr lang="en-US" sz="2800" dirty="0" smtClean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5552871" y="4617549"/>
            <a:ext cx="2186511" cy="12389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</a:rPr>
              <a:t>Kembali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276" y="836525"/>
            <a:ext cx="1068948" cy="87903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17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7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3" y="1052201"/>
            <a:ext cx="4855336" cy="2257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ドア</a:t>
            </a:r>
            <a:r>
              <a:rPr lang="ja-JP" altLang="en-US" sz="2400" dirty="0" smtClean="0"/>
              <a:t>が閉まります。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４</a:t>
            </a:r>
            <a:r>
              <a:rPr lang="ja-JP" altLang="en-US" sz="2400" dirty="0"/>
              <a:t>階</a:t>
            </a:r>
            <a:r>
              <a:rPr lang="ja-JP" altLang="en-US" sz="2400" dirty="0" smtClean="0"/>
              <a:t>です。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下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参</a:t>
            </a:r>
            <a:r>
              <a:rPr lang="ja-JP" altLang="en-US" sz="2400" dirty="0" smtClean="0"/>
              <a:t>ります</a:t>
            </a:r>
            <a:r>
              <a:rPr lang="ja-JP" altLang="en-US" sz="2400" dirty="0"/>
              <a:t>。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40191" y="1052200"/>
            <a:ext cx="5280339" cy="22576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ドアがしまります。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latin typeface="+mj-ea"/>
                <a:ea typeface="+mj-ea"/>
              </a:rPr>
              <a:t>４かいです。</a:t>
            </a:r>
            <a:endParaRPr lang="en-US" altLang="ja-JP" sz="26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したにまいります。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6219" y="449618"/>
            <a:ext cx="31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スクリプト</a:t>
            </a:r>
            <a:endParaRPr lang="en-US" sz="2800" b="1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140558" y="5791200"/>
            <a:ext cx="2289271" cy="6142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Terjemah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276" y="605441"/>
            <a:ext cx="914400" cy="1146572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78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3909</Words>
  <Application>Microsoft Office PowerPoint</Application>
  <PresentationFormat>Widescreen</PresentationFormat>
  <Paragraphs>832</Paragraphs>
  <Slides>86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ＭＳ Ｐゴシック</vt:lpstr>
      <vt:lpstr>Arial</vt:lpstr>
      <vt:lpstr>Arial Black</vt:lpstr>
      <vt:lpstr>Calibri</vt:lpstr>
      <vt:lpstr>Calibri Light</vt:lpstr>
      <vt:lpstr>Copperplate Gothic Bold</vt:lpstr>
      <vt:lpstr>MV Boli</vt:lpstr>
      <vt:lpstr>Times New Roman</vt:lpstr>
      <vt:lpstr>Office Theme</vt:lpstr>
      <vt:lpstr>実力アップ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74</cp:revision>
  <dcterms:created xsi:type="dcterms:W3CDTF">2020-02-25T19:15:28Z</dcterms:created>
  <dcterms:modified xsi:type="dcterms:W3CDTF">2020-03-01T21:38:41Z</dcterms:modified>
</cp:coreProperties>
</file>